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7" r:id="rId4"/>
    <p:sldId id="261" r:id="rId5"/>
    <p:sldId id="258" r:id="rId6"/>
    <p:sldId id="267" r:id="rId7"/>
    <p:sldId id="259" r:id="rId8"/>
    <p:sldId id="260" r:id="rId9"/>
    <p:sldId id="262" r:id="rId10"/>
    <p:sldId id="268" r:id="rId11"/>
    <p:sldId id="264" r:id="rId12"/>
    <p:sldId id="265" r:id="rId13"/>
  </p:sldIdLst>
  <p:sldSz cx="18288000" cy="10287000"/>
  <p:notesSz cx="6858000" cy="9144000"/>
  <p:embeddedFontLst>
    <p:embeddedFont>
      <p:font typeface="BP Imperial Bold Italics" panose="020B0604020202020204" charset="0"/>
      <p:regular r:id="rId14"/>
    </p:embeddedFont>
    <p:embeddedFont>
      <p:font typeface="Poppins" panose="00000500000000000000" pitchFamily="2" charset="0"/>
      <p:regular r:id="rId15"/>
    </p:embeddedFont>
    <p:embeddedFont>
      <p:font typeface="Poppins Bold" panose="00000800000000000000"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168" y="1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26.jpeg"/><Relationship Id="rId4" Type="http://schemas.openxmlformats.org/officeDocument/2006/relationships/image" Target="../media/image3.png"/><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png"/><Relationship Id="rId1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1.svg"/><Relationship Id="rId17" Type="http://schemas.openxmlformats.org/officeDocument/2006/relationships/image" Target="../media/image5.png"/><Relationship Id="rId2" Type="http://schemas.openxmlformats.org/officeDocument/2006/relationships/image" Target="../media/image1.png"/><Relationship Id="rId16" Type="http://schemas.openxmlformats.org/officeDocument/2006/relationships/image" Target="../media/image35.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0.png"/><Relationship Id="rId5" Type="http://schemas.openxmlformats.org/officeDocument/2006/relationships/image" Target="../media/image4.sv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28.png"/><Relationship Id="rId14" Type="http://schemas.openxmlformats.org/officeDocument/2006/relationships/image" Target="../media/image33.sv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4.sv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4.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8.jpe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2.jpeg"/><Relationship Id="rId4" Type="http://schemas.openxmlformats.org/officeDocument/2006/relationships/image" Target="../media/image3.pn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26.jpeg"/><Relationship Id="rId4" Type="http://schemas.openxmlformats.org/officeDocument/2006/relationships/image" Target="../media/image3.png"/><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6005C">
                <a:alpha val="100000"/>
              </a:srgbClr>
            </a:gs>
            <a:gs pos="50000">
              <a:srgbClr val="5B0066">
                <a:alpha val="100000"/>
              </a:srgbClr>
            </a:gs>
            <a:gs pos="100000">
              <a:srgbClr val="8886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824698" y="2524501"/>
            <a:ext cx="3291840" cy="4114800"/>
          </a:xfrm>
          <a:custGeom>
            <a:avLst/>
            <a:gdLst/>
            <a:ahLst/>
            <a:cxnLst/>
            <a:rect l="l" t="t" r="r" b="b"/>
            <a:pathLst>
              <a:path w="3291840" h="4114800">
                <a:moveTo>
                  <a:pt x="3291840" y="0"/>
                </a:moveTo>
                <a:lnTo>
                  <a:pt x="0" y="0"/>
                </a:lnTo>
                <a:lnTo>
                  <a:pt x="0" y="4114800"/>
                </a:lnTo>
                <a:lnTo>
                  <a:pt x="3291840" y="4114800"/>
                </a:lnTo>
                <a:lnTo>
                  <a:pt x="329184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327543" y="3647699"/>
            <a:ext cx="3291840" cy="4114800"/>
          </a:xfrm>
          <a:custGeom>
            <a:avLst/>
            <a:gdLst/>
            <a:ahLst/>
            <a:cxnLst/>
            <a:rect l="l" t="t" r="r" b="b"/>
            <a:pathLst>
              <a:path w="3291840" h="4114800">
                <a:moveTo>
                  <a:pt x="3291840" y="0"/>
                </a:moveTo>
                <a:lnTo>
                  <a:pt x="0" y="0"/>
                </a:lnTo>
                <a:lnTo>
                  <a:pt x="0" y="4114800"/>
                </a:lnTo>
                <a:lnTo>
                  <a:pt x="3291840" y="4114800"/>
                </a:lnTo>
                <a:lnTo>
                  <a:pt x="329184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668196" y="2514281"/>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572085" y="3637479"/>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4257558" y="5797431"/>
            <a:ext cx="9772883" cy="398827"/>
          </a:xfrm>
          <a:prstGeom prst="rect">
            <a:avLst/>
          </a:prstGeom>
        </p:spPr>
        <p:txBody>
          <a:bodyPr lIns="0" tIns="0" rIns="0" bIns="0" rtlCol="0" anchor="t">
            <a:spAutoFit/>
          </a:bodyPr>
          <a:lstStyle/>
          <a:p>
            <a:pPr algn="ctr">
              <a:lnSpc>
                <a:spcPts val="3400"/>
              </a:lnSpc>
            </a:pPr>
            <a:r>
              <a:rPr lang="en-US" sz="2000" dirty="0">
                <a:solidFill>
                  <a:srgbClr val="FFFFFF"/>
                </a:solidFill>
                <a:latin typeface="Poppins"/>
                <a:ea typeface="Poppins"/>
                <a:cs typeface="Poppins"/>
                <a:sym typeface="Poppins"/>
              </a:rPr>
              <a:t>CLASIFICACIONES, TENDENCIAS Y EVOLUCIÓN</a:t>
            </a:r>
          </a:p>
        </p:txBody>
      </p:sp>
      <p:sp>
        <p:nvSpPr>
          <p:cNvPr id="10" name="TextBox 10"/>
          <p:cNvSpPr txBox="1"/>
          <p:nvPr/>
        </p:nvSpPr>
        <p:spPr>
          <a:xfrm>
            <a:off x="3250703" y="2791854"/>
            <a:ext cx="11786593" cy="2586221"/>
          </a:xfrm>
          <a:prstGeom prst="rect">
            <a:avLst/>
          </a:prstGeom>
        </p:spPr>
        <p:txBody>
          <a:bodyPr lIns="0" tIns="0" rIns="0" bIns="0" rtlCol="0" anchor="t">
            <a:spAutoFit/>
          </a:bodyPr>
          <a:lstStyle/>
          <a:p>
            <a:pPr algn="ctr">
              <a:lnSpc>
                <a:spcPts val="25274"/>
              </a:lnSpc>
            </a:pPr>
            <a:r>
              <a:rPr lang="en-US" sz="4400" i="1" dirty="0" err="1">
                <a:solidFill>
                  <a:srgbClr val="FFFFFF"/>
                </a:solidFill>
                <a:latin typeface="BP Imperial Bold Italics"/>
                <a:ea typeface="BP Imperial Bold Italics"/>
                <a:cs typeface="BP Imperial Bold Italics"/>
                <a:sym typeface="BP Imperial Bold Italics"/>
              </a:rPr>
              <a:t>Análisis</a:t>
            </a:r>
            <a:r>
              <a:rPr lang="en-US" sz="4400" i="1" dirty="0">
                <a:solidFill>
                  <a:srgbClr val="FFFFFF"/>
                </a:solidFill>
                <a:latin typeface="BP Imperial Bold Italics"/>
                <a:ea typeface="BP Imperial Bold Italics"/>
                <a:cs typeface="BP Imperial Bold Italics"/>
                <a:sym typeface="BP Imperial Bold Italics"/>
              </a:rPr>
              <a:t> </a:t>
            </a:r>
            <a:r>
              <a:rPr lang="en-US" sz="4400" i="1" dirty="0" err="1">
                <a:solidFill>
                  <a:srgbClr val="FFFFFF"/>
                </a:solidFill>
                <a:latin typeface="BP Imperial Bold Italics"/>
                <a:ea typeface="BP Imperial Bold Italics"/>
                <a:cs typeface="BP Imperial Bold Italics"/>
                <a:sym typeface="BP Imperial Bold Italics"/>
              </a:rPr>
              <a:t>Exploratorio</a:t>
            </a:r>
            <a:r>
              <a:rPr lang="en-US" sz="4400" i="1" dirty="0">
                <a:solidFill>
                  <a:srgbClr val="FFFFFF"/>
                </a:solidFill>
                <a:latin typeface="BP Imperial Bold Italics"/>
                <a:ea typeface="BP Imperial Bold Italics"/>
                <a:cs typeface="BP Imperial Bold Italics"/>
                <a:sym typeface="BP Imperial Bold Italics"/>
              </a:rPr>
              <a:t> de </a:t>
            </a:r>
            <a:r>
              <a:rPr lang="en-US" sz="4400" i="1" dirty="0" err="1">
                <a:solidFill>
                  <a:srgbClr val="FFFFFF"/>
                </a:solidFill>
                <a:latin typeface="BP Imperial Bold Italics"/>
                <a:ea typeface="BP Imperial Bold Italics"/>
                <a:cs typeface="BP Imperial Bold Italics"/>
                <a:sym typeface="BP Imperial Bold Italics"/>
              </a:rPr>
              <a:t>Datos</a:t>
            </a:r>
            <a:r>
              <a:rPr lang="en-US" sz="4400" i="1" dirty="0">
                <a:solidFill>
                  <a:srgbClr val="FFFFFF"/>
                </a:solidFill>
                <a:latin typeface="BP Imperial Bold Italics"/>
                <a:ea typeface="BP Imperial Bold Italics"/>
                <a:cs typeface="BP Imperial Bold Italics"/>
                <a:sym typeface="BP Imperial Bold Italics"/>
              </a:rPr>
              <a:t> (EDA) de </a:t>
            </a:r>
            <a:r>
              <a:rPr lang="en-US" sz="4400" i="1" dirty="0" err="1">
                <a:solidFill>
                  <a:srgbClr val="FFFFFF"/>
                </a:solidFill>
                <a:latin typeface="BP Imperial Bold Italics"/>
                <a:ea typeface="BP Imperial Bold Italics"/>
                <a:cs typeface="BP Imperial Bold Italics"/>
                <a:sym typeface="BP Imperial Bold Italics"/>
              </a:rPr>
              <a:t>Videojuegos</a:t>
            </a:r>
            <a:endParaRPr lang="en-US" sz="4400" i="1" dirty="0">
              <a:solidFill>
                <a:srgbClr val="FFFFFF"/>
              </a:solidFill>
              <a:latin typeface="BP Imperial Bold Italics"/>
              <a:ea typeface="BP Imperial Bold Italics"/>
              <a:cs typeface="BP Imperial Bold Italics"/>
              <a:sym typeface="BP Imperial Bold Italics"/>
            </a:endParaRPr>
          </a:p>
        </p:txBody>
      </p:sp>
      <p:grpSp>
        <p:nvGrpSpPr>
          <p:cNvPr id="11" name="Group 11"/>
          <p:cNvGrpSpPr/>
          <p:nvPr/>
        </p:nvGrpSpPr>
        <p:grpSpPr>
          <a:xfrm rot="-10800000">
            <a:off x="5621137" y="7068184"/>
            <a:ext cx="3086100" cy="941293"/>
            <a:chOff x="0" y="0"/>
            <a:chExt cx="812800" cy="247912"/>
          </a:xfrm>
        </p:grpSpPr>
        <p:sp>
          <p:nvSpPr>
            <p:cNvPr id="12" name="Freeform 12"/>
            <p:cNvSpPr/>
            <p:nvPr/>
          </p:nvSpPr>
          <p:spPr>
            <a:xfrm>
              <a:off x="0" y="0"/>
              <a:ext cx="812800" cy="247912"/>
            </a:xfrm>
            <a:custGeom>
              <a:avLst/>
              <a:gdLst/>
              <a:ahLst/>
              <a:cxnLst/>
              <a:rect l="l" t="t" r="r" b="b"/>
              <a:pathLst>
                <a:path w="812800" h="247912">
                  <a:moveTo>
                    <a:pt x="0" y="0"/>
                  </a:moveTo>
                  <a:lnTo>
                    <a:pt x="812800" y="0"/>
                  </a:lnTo>
                  <a:lnTo>
                    <a:pt x="812800" y="247912"/>
                  </a:lnTo>
                  <a:lnTo>
                    <a:pt x="0" y="247912"/>
                  </a:lnTo>
                  <a:close/>
                </a:path>
              </a:pathLst>
            </a:custGeom>
            <a:solidFill>
              <a:srgbClr val="A559A3"/>
            </a:solidFill>
          </p:spPr>
        </p:sp>
        <p:sp>
          <p:nvSpPr>
            <p:cNvPr id="13" name="TextBox 13"/>
            <p:cNvSpPr txBox="1"/>
            <p:nvPr/>
          </p:nvSpPr>
          <p:spPr>
            <a:xfrm>
              <a:off x="0" y="-38100"/>
              <a:ext cx="812800" cy="2860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0800000">
            <a:off x="9580763" y="7078404"/>
            <a:ext cx="3086100" cy="941293"/>
            <a:chOff x="0" y="0"/>
            <a:chExt cx="812800" cy="247912"/>
          </a:xfrm>
        </p:grpSpPr>
        <p:sp>
          <p:nvSpPr>
            <p:cNvPr id="15" name="Freeform 15"/>
            <p:cNvSpPr/>
            <p:nvPr/>
          </p:nvSpPr>
          <p:spPr>
            <a:xfrm>
              <a:off x="0" y="0"/>
              <a:ext cx="812800" cy="247912"/>
            </a:xfrm>
            <a:custGeom>
              <a:avLst/>
              <a:gdLst/>
              <a:ahLst/>
              <a:cxnLst/>
              <a:rect l="l" t="t" r="r" b="b"/>
              <a:pathLst>
                <a:path w="812800" h="247912">
                  <a:moveTo>
                    <a:pt x="0" y="0"/>
                  </a:moveTo>
                  <a:lnTo>
                    <a:pt x="812800" y="0"/>
                  </a:lnTo>
                  <a:lnTo>
                    <a:pt x="812800" y="247912"/>
                  </a:lnTo>
                  <a:lnTo>
                    <a:pt x="0" y="247912"/>
                  </a:lnTo>
                  <a:close/>
                </a:path>
              </a:pathLst>
            </a:custGeom>
            <a:solidFill>
              <a:srgbClr val="000000">
                <a:alpha val="0"/>
              </a:srgbClr>
            </a:solidFill>
            <a:ln w="38100" cap="sq">
              <a:solidFill>
                <a:srgbClr val="FFFFFF"/>
              </a:solidFill>
              <a:prstDash val="solid"/>
              <a:miter/>
            </a:ln>
          </p:spPr>
        </p:sp>
        <p:sp>
          <p:nvSpPr>
            <p:cNvPr id="16" name="TextBox 16"/>
            <p:cNvSpPr txBox="1"/>
            <p:nvPr/>
          </p:nvSpPr>
          <p:spPr>
            <a:xfrm>
              <a:off x="0" y="-38100"/>
              <a:ext cx="812800" cy="286012"/>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1854560" y="7298257"/>
            <a:ext cx="501586" cy="501586"/>
          </a:xfrm>
          <a:custGeom>
            <a:avLst/>
            <a:gdLst/>
            <a:ahLst/>
            <a:cxnLst/>
            <a:rect l="l" t="t" r="r" b="b"/>
            <a:pathLst>
              <a:path w="501586" h="501586">
                <a:moveTo>
                  <a:pt x="0" y="0"/>
                </a:moveTo>
                <a:lnTo>
                  <a:pt x="501586" y="0"/>
                </a:lnTo>
                <a:lnTo>
                  <a:pt x="501586" y="501586"/>
                </a:lnTo>
                <a:lnTo>
                  <a:pt x="0" y="5015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rot="-5400000">
            <a:off x="7845569" y="7314171"/>
            <a:ext cx="449319" cy="449319"/>
          </a:xfrm>
          <a:custGeom>
            <a:avLst/>
            <a:gdLst/>
            <a:ahLst/>
            <a:cxnLst/>
            <a:rect l="l" t="t" r="r" b="b"/>
            <a:pathLst>
              <a:path w="449319" h="449319">
                <a:moveTo>
                  <a:pt x="0" y="0"/>
                </a:moveTo>
                <a:lnTo>
                  <a:pt x="449319" y="0"/>
                </a:lnTo>
                <a:lnTo>
                  <a:pt x="449319" y="449319"/>
                </a:lnTo>
                <a:lnTo>
                  <a:pt x="0" y="44931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TextBox 19"/>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21" name="TextBox 21"/>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22" name="TextBox 22"/>
          <p:cNvSpPr txBox="1"/>
          <p:nvPr/>
        </p:nvSpPr>
        <p:spPr>
          <a:xfrm>
            <a:off x="3940095" y="2105379"/>
            <a:ext cx="10407810" cy="597630"/>
          </a:xfrm>
          <a:prstGeom prst="rect">
            <a:avLst/>
          </a:prstGeom>
        </p:spPr>
        <p:txBody>
          <a:bodyPr lIns="0" tIns="0" rIns="0" bIns="0" rtlCol="0" anchor="t">
            <a:spAutoFit/>
          </a:bodyPr>
          <a:lstStyle/>
          <a:p>
            <a:pPr algn="ctr">
              <a:lnSpc>
                <a:spcPts val="4910"/>
              </a:lnSpc>
            </a:pPr>
            <a:r>
              <a:rPr lang="en-US" sz="2888" spc="589" dirty="0">
                <a:solidFill>
                  <a:srgbClr val="FFFFFF"/>
                </a:solidFill>
                <a:latin typeface="Poppins"/>
                <a:ea typeface="Poppins"/>
                <a:cs typeface="Poppins"/>
                <a:sym typeface="Poppins"/>
              </a:rPr>
              <a:t>EDA</a:t>
            </a:r>
          </a:p>
        </p:txBody>
      </p:sp>
      <p:sp>
        <p:nvSpPr>
          <p:cNvPr id="23" name="TextBox 23"/>
          <p:cNvSpPr txBox="1"/>
          <p:nvPr/>
        </p:nvSpPr>
        <p:spPr>
          <a:xfrm>
            <a:off x="5921832" y="7239725"/>
            <a:ext cx="1733237" cy="471520"/>
          </a:xfrm>
          <a:prstGeom prst="rect">
            <a:avLst/>
          </a:prstGeom>
        </p:spPr>
        <p:txBody>
          <a:bodyPr lIns="0" tIns="0" rIns="0" bIns="0" rtlCol="0" anchor="t">
            <a:spAutoFit/>
          </a:bodyPr>
          <a:lstStyle/>
          <a:p>
            <a:pPr algn="r">
              <a:lnSpc>
                <a:spcPts val="3951"/>
              </a:lnSpc>
            </a:pPr>
            <a:r>
              <a:rPr lang="en-US" sz="2324" dirty="0">
                <a:solidFill>
                  <a:srgbClr val="FFFFFF"/>
                </a:solidFill>
                <a:latin typeface="Poppins"/>
                <a:ea typeface="Poppins"/>
                <a:cs typeface="Poppins"/>
                <a:sym typeface="Poppins"/>
              </a:rPr>
              <a:t>Start Slide</a:t>
            </a:r>
          </a:p>
        </p:txBody>
      </p:sp>
      <p:sp>
        <p:nvSpPr>
          <p:cNvPr id="24" name="TextBox 24"/>
          <p:cNvSpPr txBox="1"/>
          <p:nvPr/>
        </p:nvSpPr>
        <p:spPr>
          <a:xfrm>
            <a:off x="10003627" y="7239725"/>
            <a:ext cx="1733237" cy="471520"/>
          </a:xfrm>
          <a:prstGeom prst="rect">
            <a:avLst/>
          </a:prstGeom>
        </p:spPr>
        <p:txBody>
          <a:bodyPr lIns="0" tIns="0" rIns="0" bIns="0" rtlCol="0" anchor="t">
            <a:spAutoFit/>
          </a:bodyPr>
          <a:lstStyle/>
          <a:p>
            <a:pPr algn="r">
              <a:lnSpc>
                <a:spcPts val="3951"/>
              </a:lnSpc>
            </a:pPr>
            <a:r>
              <a:rPr lang="en-US" sz="2324" dirty="0">
                <a:solidFill>
                  <a:srgbClr val="FFFFFF"/>
                </a:solidFill>
                <a:latin typeface="Poppins"/>
                <a:ea typeface="Poppins"/>
                <a:cs typeface="Poppins"/>
                <a:sym typeface="Poppins"/>
              </a:rPr>
              <a:t>Play Video</a:t>
            </a:r>
          </a:p>
        </p:txBody>
      </p:sp>
      <p:sp>
        <p:nvSpPr>
          <p:cNvPr id="25" name="Freeform 25"/>
          <p:cNvSpPr/>
          <p:nvPr/>
        </p:nvSpPr>
        <p:spPr>
          <a:xfrm rot="2700000">
            <a:off x="3044514" y="2408650"/>
            <a:ext cx="640977" cy="640977"/>
          </a:xfrm>
          <a:custGeom>
            <a:avLst/>
            <a:gdLst/>
            <a:ahLst/>
            <a:cxnLst/>
            <a:rect l="l" t="t" r="r" b="b"/>
            <a:pathLst>
              <a:path w="640977" h="640977">
                <a:moveTo>
                  <a:pt x="0" y="0"/>
                </a:moveTo>
                <a:lnTo>
                  <a:pt x="640978" y="0"/>
                </a:lnTo>
                <a:lnTo>
                  <a:pt x="640978" y="640978"/>
                </a:lnTo>
                <a:lnTo>
                  <a:pt x="0" y="640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26"/>
          <p:cNvSpPr/>
          <p:nvPr/>
        </p:nvSpPr>
        <p:spPr>
          <a:xfrm rot="2700000">
            <a:off x="2506900" y="2460521"/>
            <a:ext cx="412460" cy="412460"/>
          </a:xfrm>
          <a:custGeom>
            <a:avLst/>
            <a:gdLst/>
            <a:ahLst/>
            <a:cxnLst/>
            <a:rect l="l" t="t" r="r" b="b"/>
            <a:pathLst>
              <a:path w="412460" h="412460">
                <a:moveTo>
                  <a:pt x="0" y="0"/>
                </a:moveTo>
                <a:lnTo>
                  <a:pt x="412461" y="0"/>
                </a:lnTo>
                <a:lnTo>
                  <a:pt x="412461" y="412461"/>
                </a:lnTo>
                <a:lnTo>
                  <a:pt x="0" y="41246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rot="2700000">
            <a:off x="13313819" y="6959997"/>
            <a:ext cx="478334" cy="478334"/>
          </a:xfrm>
          <a:custGeom>
            <a:avLst/>
            <a:gdLst/>
            <a:ahLst/>
            <a:cxnLst/>
            <a:rect l="l" t="t" r="r" b="b"/>
            <a:pathLst>
              <a:path w="478334" h="478334">
                <a:moveTo>
                  <a:pt x="0" y="0"/>
                </a:moveTo>
                <a:lnTo>
                  <a:pt x="478335" y="0"/>
                </a:lnTo>
                <a:lnTo>
                  <a:pt x="478335" y="478335"/>
                </a:lnTo>
                <a:lnTo>
                  <a:pt x="0" y="47833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8" name="Freeform 28"/>
          <p:cNvSpPr/>
          <p:nvPr/>
        </p:nvSpPr>
        <p:spPr>
          <a:xfrm rot="2700000">
            <a:off x="13976356" y="6998707"/>
            <a:ext cx="307802" cy="307802"/>
          </a:xfrm>
          <a:custGeom>
            <a:avLst/>
            <a:gdLst/>
            <a:ahLst/>
            <a:cxnLst/>
            <a:rect l="l" t="t" r="r" b="b"/>
            <a:pathLst>
              <a:path w="307802" h="307802">
                <a:moveTo>
                  <a:pt x="0" y="0"/>
                </a:moveTo>
                <a:lnTo>
                  <a:pt x="307801" y="0"/>
                </a:lnTo>
                <a:lnTo>
                  <a:pt x="307801" y="307801"/>
                </a:lnTo>
                <a:lnTo>
                  <a:pt x="0" y="3078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66005C">
                <a:alpha val="100000"/>
              </a:srgbClr>
            </a:gs>
            <a:gs pos="50000">
              <a:srgbClr val="5B0066">
                <a:alpha val="100000"/>
              </a:srgbClr>
            </a:gs>
            <a:gs pos="100000">
              <a:srgbClr val="8886CD">
                <a:alpha val="100000"/>
              </a:srgbClr>
            </a:gs>
          </a:gsLst>
          <a:lin ang="0" scaled="0"/>
        </a:gradFill>
        <a:effectLst/>
      </p:bgPr>
    </p:bg>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10800000">
            <a:off x="9303301" y="6587102"/>
            <a:ext cx="2341686" cy="710879"/>
            <a:chOff x="0" y="0"/>
            <a:chExt cx="616740" cy="187227"/>
          </a:xfrm>
        </p:grpSpPr>
        <p:sp>
          <p:nvSpPr>
            <p:cNvPr id="6" name="Freeform 6"/>
            <p:cNvSpPr/>
            <p:nvPr/>
          </p:nvSpPr>
          <p:spPr>
            <a:xfrm>
              <a:off x="0" y="0"/>
              <a:ext cx="616740" cy="187227"/>
            </a:xfrm>
            <a:custGeom>
              <a:avLst/>
              <a:gdLst/>
              <a:ahLst/>
              <a:cxnLst/>
              <a:rect l="l" t="t" r="r" b="b"/>
              <a:pathLst>
                <a:path w="616740" h="187227">
                  <a:moveTo>
                    <a:pt x="0" y="0"/>
                  </a:moveTo>
                  <a:lnTo>
                    <a:pt x="616740" y="0"/>
                  </a:lnTo>
                  <a:lnTo>
                    <a:pt x="616740" y="187227"/>
                  </a:lnTo>
                  <a:lnTo>
                    <a:pt x="0" y="187227"/>
                  </a:lnTo>
                  <a:close/>
                </a:path>
              </a:pathLst>
            </a:custGeom>
            <a:solidFill>
              <a:srgbClr val="000000">
                <a:alpha val="0"/>
              </a:srgbClr>
            </a:solidFill>
            <a:ln w="38100" cap="sq">
              <a:solidFill>
                <a:srgbClr val="FFFFFF"/>
              </a:solidFill>
              <a:prstDash val="solid"/>
              <a:miter/>
            </a:ln>
          </p:spPr>
        </p:sp>
        <p:sp>
          <p:nvSpPr>
            <p:cNvPr id="7" name="TextBox 7"/>
            <p:cNvSpPr txBox="1"/>
            <p:nvPr/>
          </p:nvSpPr>
          <p:spPr>
            <a:xfrm>
              <a:off x="0" y="-38100"/>
              <a:ext cx="616740" cy="22532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273111" y="3027925"/>
            <a:ext cx="7181489" cy="4143379"/>
            <a:chOff x="0" y="0"/>
            <a:chExt cx="1891421" cy="1091260"/>
          </a:xfrm>
        </p:grpSpPr>
        <p:sp>
          <p:nvSpPr>
            <p:cNvPr id="9" name="Freeform 9"/>
            <p:cNvSpPr/>
            <p:nvPr/>
          </p:nvSpPr>
          <p:spPr>
            <a:xfrm>
              <a:off x="0" y="0"/>
              <a:ext cx="1891421" cy="1091260"/>
            </a:xfrm>
            <a:custGeom>
              <a:avLst/>
              <a:gdLst/>
              <a:ahLst/>
              <a:cxnLst/>
              <a:rect l="l" t="t" r="r" b="b"/>
              <a:pathLst>
                <a:path w="1891421" h="1091260">
                  <a:moveTo>
                    <a:pt x="0" y="0"/>
                  </a:moveTo>
                  <a:lnTo>
                    <a:pt x="1891421" y="0"/>
                  </a:lnTo>
                  <a:lnTo>
                    <a:pt x="1891421" y="1091260"/>
                  </a:lnTo>
                  <a:lnTo>
                    <a:pt x="0" y="1091260"/>
                  </a:lnTo>
                  <a:close/>
                </a:path>
              </a:pathLst>
            </a:custGeom>
            <a:gradFill rotWithShape="1">
              <a:gsLst>
                <a:gs pos="0">
                  <a:srgbClr val="744FA1">
                    <a:alpha val="100000"/>
                  </a:srgbClr>
                </a:gs>
                <a:gs pos="100000">
                  <a:srgbClr val="D24F9A">
                    <a:alpha val="100000"/>
                  </a:srgbClr>
                </a:gs>
              </a:gsLst>
              <a:lin ang="0"/>
            </a:gradFill>
          </p:spPr>
        </p:sp>
        <p:sp>
          <p:nvSpPr>
            <p:cNvPr id="10" name="TextBox 10"/>
            <p:cNvSpPr txBox="1"/>
            <p:nvPr/>
          </p:nvSpPr>
          <p:spPr>
            <a:xfrm>
              <a:off x="0" y="-123825"/>
              <a:ext cx="1891421" cy="1215085"/>
            </a:xfrm>
            <a:prstGeom prst="rect">
              <a:avLst/>
            </a:prstGeom>
          </p:spPr>
          <p:txBody>
            <a:bodyPr lIns="50800" tIns="50800" rIns="50800" bIns="50800" rtlCol="0" anchor="ctr"/>
            <a:lstStyle/>
            <a:p>
              <a:pPr algn="ctr">
                <a:lnSpc>
                  <a:spcPts val="3400"/>
                </a:lnSpc>
              </a:pPr>
              <a:endParaRPr/>
            </a:p>
          </p:txBody>
        </p:sp>
      </p:grpSp>
      <p:grpSp>
        <p:nvGrpSpPr>
          <p:cNvPr id="11" name="Group 11"/>
          <p:cNvGrpSpPr/>
          <p:nvPr/>
        </p:nvGrpSpPr>
        <p:grpSpPr>
          <a:xfrm>
            <a:off x="-273111" y="2353404"/>
            <a:ext cx="4476375" cy="2517448"/>
            <a:chOff x="0" y="0"/>
            <a:chExt cx="693508" cy="390019"/>
          </a:xfrm>
        </p:grpSpPr>
        <p:sp>
          <p:nvSpPr>
            <p:cNvPr id="12" name="Freeform 12"/>
            <p:cNvSpPr/>
            <p:nvPr/>
          </p:nvSpPr>
          <p:spPr>
            <a:xfrm>
              <a:off x="0" y="0"/>
              <a:ext cx="693508" cy="390019"/>
            </a:xfrm>
            <a:custGeom>
              <a:avLst/>
              <a:gdLst/>
              <a:ahLst/>
              <a:cxnLst/>
              <a:rect l="l" t="t" r="r" b="b"/>
              <a:pathLst>
                <a:path w="693508" h="390019">
                  <a:moveTo>
                    <a:pt x="0" y="0"/>
                  </a:moveTo>
                  <a:lnTo>
                    <a:pt x="693508" y="0"/>
                  </a:lnTo>
                  <a:lnTo>
                    <a:pt x="693508" y="390019"/>
                  </a:lnTo>
                  <a:lnTo>
                    <a:pt x="0" y="390019"/>
                  </a:lnTo>
                  <a:close/>
                </a:path>
              </a:pathLst>
            </a:custGeom>
            <a:blipFill>
              <a:blip r:embed="rId8"/>
              <a:stretch>
                <a:fillRect t="-10" b="-10"/>
              </a:stretch>
            </a:blipFill>
          </p:spPr>
        </p:sp>
      </p:grpSp>
      <p:sp>
        <p:nvSpPr>
          <p:cNvPr id="13" name="TextBox 13"/>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14" name="TextBox 14"/>
          <p:cNvSpPr txBox="1"/>
          <p:nvPr/>
        </p:nvSpPr>
        <p:spPr>
          <a:xfrm>
            <a:off x="1028700" y="8769350"/>
            <a:ext cx="4182320" cy="4254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www.reallygreatsite.com</a:t>
            </a:r>
          </a:p>
        </p:txBody>
      </p:sp>
      <p:sp>
        <p:nvSpPr>
          <p:cNvPr id="15" name="TextBox 15"/>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6" name="TextBox 16"/>
          <p:cNvSpPr txBox="1"/>
          <p:nvPr/>
        </p:nvSpPr>
        <p:spPr>
          <a:xfrm>
            <a:off x="9303301" y="2115279"/>
            <a:ext cx="6801582" cy="1755774"/>
          </a:xfrm>
          <a:prstGeom prst="rect">
            <a:avLst/>
          </a:prstGeom>
        </p:spPr>
        <p:txBody>
          <a:bodyPr lIns="0" tIns="0" rIns="0" bIns="0" rtlCol="0" anchor="t">
            <a:spAutoFit/>
          </a:bodyPr>
          <a:lstStyle/>
          <a:p>
            <a:pPr algn="l">
              <a:lnSpc>
                <a:spcPts val="14000"/>
              </a:lnSpc>
            </a:pPr>
            <a:r>
              <a:rPr lang="en-US" sz="10000" i="1">
                <a:solidFill>
                  <a:srgbClr val="FFFFFF"/>
                </a:solidFill>
                <a:latin typeface="BP Imperial Bold Italics"/>
                <a:ea typeface="BP Imperial Bold Italics"/>
                <a:cs typeface="BP Imperial Bold Italics"/>
                <a:sym typeface="BP Imperial Bold Italics"/>
              </a:rPr>
              <a:t>OUR PORTFOLIO</a:t>
            </a:r>
          </a:p>
        </p:txBody>
      </p:sp>
      <p:sp>
        <p:nvSpPr>
          <p:cNvPr id="17" name="TextBox 17"/>
          <p:cNvSpPr txBox="1"/>
          <p:nvPr/>
        </p:nvSpPr>
        <p:spPr>
          <a:xfrm>
            <a:off x="9303301" y="4097190"/>
            <a:ext cx="6801582"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Etiam vehicula hendrerit aliquet. Donec sed nulla dapibus.</a:t>
            </a:r>
          </a:p>
        </p:txBody>
      </p:sp>
      <p:sp>
        <p:nvSpPr>
          <p:cNvPr id="18" name="TextBox 18"/>
          <p:cNvSpPr txBox="1"/>
          <p:nvPr/>
        </p:nvSpPr>
        <p:spPr>
          <a:xfrm>
            <a:off x="9680487" y="6667904"/>
            <a:ext cx="1546009"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Read More</a:t>
            </a:r>
          </a:p>
        </p:txBody>
      </p:sp>
      <p:grpSp>
        <p:nvGrpSpPr>
          <p:cNvPr id="19" name="Group 19"/>
          <p:cNvGrpSpPr/>
          <p:nvPr/>
        </p:nvGrpSpPr>
        <p:grpSpPr>
          <a:xfrm>
            <a:off x="-273111" y="5328378"/>
            <a:ext cx="4476375" cy="2517448"/>
            <a:chOff x="0" y="0"/>
            <a:chExt cx="693508" cy="390019"/>
          </a:xfrm>
        </p:grpSpPr>
        <p:sp>
          <p:nvSpPr>
            <p:cNvPr id="20" name="Freeform 20"/>
            <p:cNvSpPr/>
            <p:nvPr/>
          </p:nvSpPr>
          <p:spPr>
            <a:xfrm>
              <a:off x="0" y="0"/>
              <a:ext cx="693508" cy="390019"/>
            </a:xfrm>
            <a:custGeom>
              <a:avLst/>
              <a:gdLst/>
              <a:ahLst/>
              <a:cxnLst/>
              <a:rect l="l" t="t" r="r" b="b"/>
              <a:pathLst>
                <a:path w="693508" h="390019">
                  <a:moveTo>
                    <a:pt x="0" y="0"/>
                  </a:moveTo>
                  <a:lnTo>
                    <a:pt x="693508" y="0"/>
                  </a:lnTo>
                  <a:lnTo>
                    <a:pt x="693508" y="390019"/>
                  </a:lnTo>
                  <a:lnTo>
                    <a:pt x="0" y="390019"/>
                  </a:lnTo>
                  <a:close/>
                </a:path>
              </a:pathLst>
            </a:custGeom>
            <a:blipFill>
              <a:blip r:embed="rId9"/>
              <a:stretch>
                <a:fillRect t="-10" b="-10"/>
              </a:stretch>
            </a:blipFill>
          </p:spPr>
        </p:sp>
      </p:grpSp>
      <p:grpSp>
        <p:nvGrpSpPr>
          <p:cNvPr id="21" name="Group 21"/>
          <p:cNvGrpSpPr/>
          <p:nvPr/>
        </p:nvGrpSpPr>
        <p:grpSpPr>
          <a:xfrm>
            <a:off x="4611498" y="2353404"/>
            <a:ext cx="3201857" cy="5492422"/>
            <a:chOff x="0" y="0"/>
            <a:chExt cx="496052" cy="850920"/>
          </a:xfrm>
        </p:grpSpPr>
        <p:sp>
          <p:nvSpPr>
            <p:cNvPr id="22" name="Freeform 22"/>
            <p:cNvSpPr/>
            <p:nvPr/>
          </p:nvSpPr>
          <p:spPr>
            <a:xfrm>
              <a:off x="0" y="0"/>
              <a:ext cx="496052" cy="850920"/>
            </a:xfrm>
            <a:custGeom>
              <a:avLst/>
              <a:gdLst/>
              <a:ahLst/>
              <a:cxnLst/>
              <a:rect l="l" t="t" r="r" b="b"/>
              <a:pathLst>
                <a:path w="496052" h="850920">
                  <a:moveTo>
                    <a:pt x="0" y="0"/>
                  </a:moveTo>
                  <a:lnTo>
                    <a:pt x="496052" y="0"/>
                  </a:lnTo>
                  <a:lnTo>
                    <a:pt x="496052" y="850920"/>
                  </a:lnTo>
                  <a:lnTo>
                    <a:pt x="0" y="850920"/>
                  </a:lnTo>
                  <a:close/>
                </a:path>
              </a:pathLst>
            </a:custGeom>
            <a:blipFill>
              <a:blip r:embed="rId10"/>
              <a:stretch>
                <a:fillRect l="-7143" r="-7143"/>
              </a:stretch>
            </a:blipFill>
          </p:spPr>
        </p:sp>
      </p:grpSp>
      <p:grpSp>
        <p:nvGrpSpPr>
          <p:cNvPr id="23" name="Group 23"/>
          <p:cNvGrpSpPr/>
          <p:nvPr/>
        </p:nvGrpSpPr>
        <p:grpSpPr>
          <a:xfrm>
            <a:off x="13130887" y="6799640"/>
            <a:ext cx="1561019" cy="1046186"/>
            <a:chOff x="0" y="0"/>
            <a:chExt cx="2081359" cy="1394915"/>
          </a:xfrm>
        </p:grpSpPr>
        <p:sp>
          <p:nvSpPr>
            <p:cNvPr id="24" name="Freeform 24"/>
            <p:cNvSpPr/>
            <p:nvPr/>
          </p:nvSpPr>
          <p:spPr>
            <a:xfrm rot="2700000">
              <a:off x="204281" y="204281"/>
              <a:ext cx="986354" cy="986354"/>
            </a:xfrm>
            <a:custGeom>
              <a:avLst/>
              <a:gdLst/>
              <a:ahLst/>
              <a:cxnLst/>
              <a:rect l="l" t="t" r="r" b="b"/>
              <a:pathLst>
                <a:path w="986354" h="986354">
                  <a:moveTo>
                    <a:pt x="0" y="0"/>
                  </a:moveTo>
                  <a:lnTo>
                    <a:pt x="986353" y="0"/>
                  </a:lnTo>
                  <a:lnTo>
                    <a:pt x="986353" y="986353"/>
                  </a:lnTo>
                  <a:lnTo>
                    <a:pt x="0" y="986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rot="2700000">
              <a:off x="1315202" y="303203"/>
              <a:ext cx="634705" cy="634705"/>
            </a:xfrm>
            <a:custGeom>
              <a:avLst/>
              <a:gdLst/>
              <a:ahLst/>
              <a:cxnLst/>
              <a:rect l="l" t="t" r="r" b="b"/>
              <a:pathLst>
                <a:path w="634705" h="634705">
                  <a:moveTo>
                    <a:pt x="0" y="0"/>
                  </a:moveTo>
                  <a:lnTo>
                    <a:pt x="634706" y="0"/>
                  </a:lnTo>
                  <a:lnTo>
                    <a:pt x="634706" y="634706"/>
                  </a:lnTo>
                  <a:lnTo>
                    <a:pt x="0" y="6347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Tree>
    <p:extLst>
      <p:ext uri="{BB962C8B-B14F-4D97-AF65-F5344CB8AC3E}">
        <p14:creationId xmlns:p14="http://schemas.microsoft.com/office/powerpoint/2010/main" val="2240499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66005C">
                <a:alpha val="100000"/>
              </a:srgbClr>
            </a:gs>
            <a:gs pos="50000">
              <a:srgbClr val="5B0066">
                <a:alpha val="100000"/>
              </a:srgbClr>
            </a:gs>
            <a:gs pos="100000">
              <a:srgbClr val="8886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grpSp>
        <p:nvGrpSpPr>
          <p:cNvPr id="6" name="Group 6"/>
          <p:cNvGrpSpPr/>
          <p:nvPr/>
        </p:nvGrpSpPr>
        <p:grpSpPr>
          <a:xfrm>
            <a:off x="-2098398" y="2320866"/>
            <a:ext cx="10984213" cy="10142961"/>
            <a:chOff x="0" y="0"/>
            <a:chExt cx="6876666" cy="6350000"/>
          </a:xfrm>
        </p:grpSpPr>
        <p:sp>
          <p:nvSpPr>
            <p:cNvPr id="7" name="Freeform 7"/>
            <p:cNvSpPr/>
            <p:nvPr/>
          </p:nvSpPr>
          <p:spPr>
            <a:xfrm>
              <a:off x="0" y="0"/>
              <a:ext cx="6876666" cy="6350000"/>
            </a:xfrm>
            <a:custGeom>
              <a:avLst/>
              <a:gdLst/>
              <a:ahLst/>
              <a:cxnLst/>
              <a:rect l="l" t="t" r="r" b="b"/>
              <a:pathLst>
                <a:path w="6876666" h="6350000">
                  <a:moveTo>
                    <a:pt x="6876666" y="6350000"/>
                  </a:moveTo>
                  <a:lnTo>
                    <a:pt x="1463227" y="6350000"/>
                  </a:lnTo>
                  <a:lnTo>
                    <a:pt x="0" y="0"/>
                  </a:lnTo>
                  <a:lnTo>
                    <a:pt x="5413439" y="0"/>
                  </a:lnTo>
                  <a:lnTo>
                    <a:pt x="6876666" y="6350000"/>
                  </a:lnTo>
                  <a:close/>
                </a:path>
              </a:pathLst>
            </a:custGeom>
            <a:blipFill>
              <a:blip r:embed="rId8"/>
              <a:stretch>
                <a:fillRect t="-17683" b="-17683"/>
              </a:stretch>
            </a:blipFill>
          </p:spPr>
        </p:sp>
      </p:grpSp>
      <p:sp>
        <p:nvSpPr>
          <p:cNvPr id="8" name="TextBox 8"/>
          <p:cNvSpPr txBox="1"/>
          <p:nvPr/>
        </p:nvSpPr>
        <p:spPr>
          <a:xfrm>
            <a:off x="1028700" y="8769350"/>
            <a:ext cx="4182320" cy="4254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www.reallygreatsite.com</a:t>
            </a:r>
          </a:p>
        </p:txBody>
      </p:sp>
      <p:sp>
        <p:nvSpPr>
          <p:cNvPr id="9" name="TextBox 9"/>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0" name="TextBox 10"/>
          <p:cNvSpPr txBox="1"/>
          <p:nvPr/>
        </p:nvSpPr>
        <p:spPr>
          <a:xfrm>
            <a:off x="8840362" y="2211735"/>
            <a:ext cx="7709379" cy="1755774"/>
          </a:xfrm>
          <a:prstGeom prst="rect">
            <a:avLst/>
          </a:prstGeom>
        </p:spPr>
        <p:txBody>
          <a:bodyPr lIns="0" tIns="0" rIns="0" bIns="0" rtlCol="0" anchor="t">
            <a:spAutoFit/>
          </a:bodyPr>
          <a:lstStyle/>
          <a:p>
            <a:pPr algn="l">
              <a:lnSpc>
                <a:spcPts val="14000"/>
              </a:lnSpc>
            </a:pPr>
            <a:r>
              <a:rPr lang="en-US" sz="10000" i="1">
                <a:solidFill>
                  <a:srgbClr val="FFFFFF"/>
                </a:solidFill>
                <a:latin typeface="BP Imperial Bold Italics"/>
                <a:ea typeface="BP Imperial Bold Italics"/>
                <a:cs typeface="BP Imperial Bold Italics"/>
                <a:sym typeface="BP Imperial Bold Italics"/>
              </a:rPr>
              <a:t>CONTACT PERSON</a:t>
            </a:r>
          </a:p>
        </p:txBody>
      </p:sp>
      <p:grpSp>
        <p:nvGrpSpPr>
          <p:cNvPr id="11" name="Group 11"/>
          <p:cNvGrpSpPr/>
          <p:nvPr/>
        </p:nvGrpSpPr>
        <p:grpSpPr>
          <a:xfrm>
            <a:off x="8840362" y="4645022"/>
            <a:ext cx="499546" cy="499546"/>
            <a:chOff x="0" y="0"/>
            <a:chExt cx="146315" cy="146315"/>
          </a:xfrm>
        </p:grpSpPr>
        <p:sp>
          <p:nvSpPr>
            <p:cNvPr id="12" name="Freeform 12"/>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gradFill rotWithShape="1">
              <a:gsLst>
                <a:gs pos="0">
                  <a:srgbClr val="744FA1">
                    <a:alpha val="100000"/>
                  </a:srgbClr>
                </a:gs>
                <a:gs pos="100000">
                  <a:srgbClr val="D24F9A">
                    <a:alpha val="100000"/>
                  </a:srgbClr>
                </a:gs>
              </a:gsLst>
              <a:lin ang="0"/>
            </a:gradFill>
          </p:spPr>
        </p:sp>
        <p:sp>
          <p:nvSpPr>
            <p:cNvPr id="13" name="TextBox 13"/>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14" name="TextBox 14"/>
          <p:cNvSpPr txBox="1"/>
          <p:nvPr/>
        </p:nvSpPr>
        <p:spPr>
          <a:xfrm>
            <a:off x="9490617" y="5213465"/>
            <a:ext cx="3468296" cy="319405"/>
          </a:xfrm>
          <a:prstGeom prst="rect">
            <a:avLst/>
          </a:prstGeom>
        </p:spPr>
        <p:txBody>
          <a:bodyPr lIns="0" tIns="0" rIns="0" bIns="0" rtlCol="0" anchor="t">
            <a:spAutoFit/>
          </a:bodyPr>
          <a:lstStyle/>
          <a:p>
            <a:pPr algn="just">
              <a:lnSpc>
                <a:spcPts val="2360"/>
              </a:lnSpc>
            </a:pPr>
            <a:r>
              <a:rPr lang="en-US" sz="2000">
                <a:solidFill>
                  <a:srgbClr val="FFFFFF"/>
                </a:solidFill>
                <a:latin typeface="Poppins"/>
                <a:ea typeface="Poppins"/>
                <a:cs typeface="Poppins"/>
                <a:sym typeface="Poppins"/>
              </a:rPr>
              <a:t>hello@reallygreatsite.com</a:t>
            </a:r>
          </a:p>
        </p:txBody>
      </p:sp>
      <p:sp>
        <p:nvSpPr>
          <p:cNvPr id="15" name="TextBox 15"/>
          <p:cNvSpPr txBox="1"/>
          <p:nvPr/>
        </p:nvSpPr>
        <p:spPr>
          <a:xfrm>
            <a:off x="9490617" y="4746740"/>
            <a:ext cx="1945339" cy="333375"/>
          </a:xfrm>
          <a:prstGeom prst="rect">
            <a:avLst/>
          </a:prstGeom>
        </p:spPr>
        <p:txBody>
          <a:bodyPr lIns="0" tIns="0" rIns="0" bIns="0" rtlCol="0" anchor="t">
            <a:spAutoFit/>
          </a:bodyPr>
          <a:lstStyle/>
          <a:p>
            <a:pPr algn="just">
              <a:lnSpc>
                <a:spcPts val="2400"/>
              </a:lnSpc>
            </a:pPr>
            <a:r>
              <a:rPr lang="en-US" sz="2000" b="1">
                <a:solidFill>
                  <a:srgbClr val="FFFFFF"/>
                </a:solidFill>
                <a:latin typeface="Poppins Bold"/>
                <a:ea typeface="Poppins Bold"/>
                <a:cs typeface="Poppins Bold"/>
                <a:sym typeface="Poppins Bold"/>
              </a:rPr>
              <a:t>Email</a:t>
            </a:r>
          </a:p>
        </p:txBody>
      </p:sp>
      <p:sp>
        <p:nvSpPr>
          <p:cNvPr id="16" name="Freeform 16"/>
          <p:cNvSpPr/>
          <p:nvPr/>
        </p:nvSpPr>
        <p:spPr>
          <a:xfrm>
            <a:off x="8962332" y="4803575"/>
            <a:ext cx="255607" cy="182440"/>
          </a:xfrm>
          <a:custGeom>
            <a:avLst/>
            <a:gdLst/>
            <a:ahLst/>
            <a:cxnLst/>
            <a:rect l="l" t="t" r="r" b="b"/>
            <a:pathLst>
              <a:path w="255607" h="182440">
                <a:moveTo>
                  <a:pt x="0" y="0"/>
                </a:moveTo>
                <a:lnTo>
                  <a:pt x="255607" y="0"/>
                </a:lnTo>
                <a:lnTo>
                  <a:pt x="255607" y="182440"/>
                </a:lnTo>
                <a:lnTo>
                  <a:pt x="0" y="1824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7" name="Group 17"/>
          <p:cNvGrpSpPr/>
          <p:nvPr/>
        </p:nvGrpSpPr>
        <p:grpSpPr>
          <a:xfrm>
            <a:off x="8781791" y="6840018"/>
            <a:ext cx="499546" cy="499546"/>
            <a:chOff x="0" y="0"/>
            <a:chExt cx="146315" cy="146315"/>
          </a:xfrm>
        </p:grpSpPr>
        <p:sp>
          <p:nvSpPr>
            <p:cNvPr id="18" name="Freeform 18"/>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gradFill rotWithShape="1">
              <a:gsLst>
                <a:gs pos="0">
                  <a:srgbClr val="744FA1">
                    <a:alpha val="100000"/>
                  </a:srgbClr>
                </a:gs>
                <a:gs pos="100000">
                  <a:srgbClr val="D24F9A">
                    <a:alpha val="100000"/>
                  </a:srgbClr>
                </a:gs>
              </a:gsLst>
              <a:lin ang="0"/>
            </a:gradFill>
          </p:spPr>
        </p:sp>
        <p:sp>
          <p:nvSpPr>
            <p:cNvPr id="19" name="TextBox 19"/>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20" name="TextBox 20"/>
          <p:cNvSpPr txBox="1"/>
          <p:nvPr/>
        </p:nvSpPr>
        <p:spPr>
          <a:xfrm>
            <a:off x="14070577" y="4746740"/>
            <a:ext cx="1945339" cy="333375"/>
          </a:xfrm>
          <a:prstGeom prst="rect">
            <a:avLst/>
          </a:prstGeom>
        </p:spPr>
        <p:txBody>
          <a:bodyPr lIns="0" tIns="0" rIns="0" bIns="0" rtlCol="0" anchor="t">
            <a:spAutoFit/>
          </a:bodyPr>
          <a:lstStyle/>
          <a:p>
            <a:pPr algn="l">
              <a:lnSpc>
                <a:spcPts val="2400"/>
              </a:lnSpc>
            </a:pPr>
            <a:r>
              <a:rPr lang="en-US" sz="2000" b="1">
                <a:solidFill>
                  <a:srgbClr val="FFFFFF"/>
                </a:solidFill>
                <a:latin typeface="Poppins Bold"/>
                <a:ea typeface="Poppins Bold"/>
                <a:cs typeface="Poppins Bold"/>
                <a:sym typeface="Poppins Bold"/>
              </a:rPr>
              <a:t>Website</a:t>
            </a:r>
          </a:p>
        </p:txBody>
      </p:sp>
      <p:sp>
        <p:nvSpPr>
          <p:cNvPr id="21" name="TextBox 21"/>
          <p:cNvSpPr txBox="1"/>
          <p:nvPr/>
        </p:nvSpPr>
        <p:spPr>
          <a:xfrm>
            <a:off x="14070577" y="5205461"/>
            <a:ext cx="3704103" cy="319405"/>
          </a:xfrm>
          <a:prstGeom prst="rect">
            <a:avLst/>
          </a:prstGeom>
        </p:spPr>
        <p:txBody>
          <a:bodyPr lIns="0" tIns="0" rIns="0" bIns="0" rtlCol="0" anchor="t">
            <a:spAutoFit/>
          </a:bodyPr>
          <a:lstStyle/>
          <a:p>
            <a:pPr algn="l">
              <a:lnSpc>
                <a:spcPts val="2360"/>
              </a:lnSpc>
            </a:pPr>
            <a:r>
              <a:rPr lang="en-US" sz="2000">
                <a:solidFill>
                  <a:srgbClr val="FFFFFF"/>
                </a:solidFill>
                <a:latin typeface="Poppins"/>
                <a:ea typeface="Poppins"/>
                <a:cs typeface="Poppins"/>
                <a:sym typeface="Poppins"/>
              </a:rPr>
              <a:t>www.reallygreatsite.com</a:t>
            </a:r>
          </a:p>
        </p:txBody>
      </p:sp>
      <p:sp>
        <p:nvSpPr>
          <p:cNvPr id="22" name="TextBox 22"/>
          <p:cNvSpPr txBox="1"/>
          <p:nvPr/>
        </p:nvSpPr>
        <p:spPr>
          <a:xfrm>
            <a:off x="9490617" y="6916097"/>
            <a:ext cx="1945339" cy="333375"/>
          </a:xfrm>
          <a:prstGeom prst="rect">
            <a:avLst/>
          </a:prstGeom>
        </p:spPr>
        <p:txBody>
          <a:bodyPr lIns="0" tIns="0" rIns="0" bIns="0" rtlCol="0" anchor="t">
            <a:spAutoFit/>
          </a:bodyPr>
          <a:lstStyle/>
          <a:p>
            <a:pPr algn="just">
              <a:lnSpc>
                <a:spcPts val="2400"/>
              </a:lnSpc>
            </a:pPr>
            <a:r>
              <a:rPr lang="en-US" sz="2000" b="1">
                <a:solidFill>
                  <a:srgbClr val="FFFFFF"/>
                </a:solidFill>
                <a:latin typeface="Poppins Bold"/>
                <a:ea typeface="Poppins Bold"/>
                <a:cs typeface="Poppins Bold"/>
                <a:sym typeface="Poppins Bold"/>
              </a:rPr>
              <a:t>Social Media</a:t>
            </a:r>
          </a:p>
        </p:txBody>
      </p:sp>
      <p:sp>
        <p:nvSpPr>
          <p:cNvPr id="23" name="TextBox 23"/>
          <p:cNvSpPr txBox="1"/>
          <p:nvPr/>
        </p:nvSpPr>
        <p:spPr>
          <a:xfrm>
            <a:off x="9490617" y="7373297"/>
            <a:ext cx="2996680" cy="319405"/>
          </a:xfrm>
          <a:prstGeom prst="rect">
            <a:avLst/>
          </a:prstGeom>
        </p:spPr>
        <p:txBody>
          <a:bodyPr lIns="0" tIns="0" rIns="0" bIns="0" rtlCol="0" anchor="t">
            <a:spAutoFit/>
          </a:bodyPr>
          <a:lstStyle/>
          <a:p>
            <a:pPr algn="just">
              <a:lnSpc>
                <a:spcPts val="2360"/>
              </a:lnSpc>
            </a:pPr>
            <a:r>
              <a:rPr lang="en-US" sz="2000">
                <a:solidFill>
                  <a:srgbClr val="FFFFFF"/>
                </a:solidFill>
                <a:latin typeface="Poppins"/>
                <a:ea typeface="Poppins"/>
                <a:cs typeface="Poppins"/>
                <a:sym typeface="Poppins"/>
              </a:rPr>
              <a:t>@reallygreatsite</a:t>
            </a:r>
          </a:p>
        </p:txBody>
      </p:sp>
      <p:sp>
        <p:nvSpPr>
          <p:cNvPr id="24" name="TextBox 24"/>
          <p:cNvSpPr txBox="1"/>
          <p:nvPr/>
        </p:nvSpPr>
        <p:spPr>
          <a:xfrm>
            <a:off x="14070577" y="6916097"/>
            <a:ext cx="2446430" cy="333375"/>
          </a:xfrm>
          <a:prstGeom prst="rect">
            <a:avLst/>
          </a:prstGeom>
        </p:spPr>
        <p:txBody>
          <a:bodyPr lIns="0" tIns="0" rIns="0" bIns="0" rtlCol="0" anchor="t">
            <a:spAutoFit/>
          </a:bodyPr>
          <a:lstStyle/>
          <a:p>
            <a:pPr algn="l">
              <a:lnSpc>
                <a:spcPts val="2400"/>
              </a:lnSpc>
            </a:pPr>
            <a:r>
              <a:rPr lang="en-US" sz="2000" b="1">
                <a:solidFill>
                  <a:srgbClr val="FFFFFF"/>
                </a:solidFill>
                <a:latin typeface="Poppins Bold"/>
                <a:ea typeface="Poppins Bold"/>
                <a:cs typeface="Poppins Bold"/>
                <a:sym typeface="Poppins Bold"/>
              </a:rPr>
              <a:t>Phone Number</a:t>
            </a:r>
          </a:p>
        </p:txBody>
      </p:sp>
      <p:sp>
        <p:nvSpPr>
          <p:cNvPr id="25" name="TextBox 25"/>
          <p:cNvSpPr txBox="1"/>
          <p:nvPr/>
        </p:nvSpPr>
        <p:spPr>
          <a:xfrm>
            <a:off x="14070577" y="7373297"/>
            <a:ext cx="2446430" cy="319405"/>
          </a:xfrm>
          <a:prstGeom prst="rect">
            <a:avLst/>
          </a:prstGeom>
        </p:spPr>
        <p:txBody>
          <a:bodyPr lIns="0" tIns="0" rIns="0" bIns="0" rtlCol="0" anchor="t">
            <a:spAutoFit/>
          </a:bodyPr>
          <a:lstStyle/>
          <a:p>
            <a:pPr algn="l">
              <a:lnSpc>
                <a:spcPts val="2360"/>
              </a:lnSpc>
            </a:pPr>
            <a:r>
              <a:rPr lang="en-US" sz="2000">
                <a:solidFill>
                  <a:srgbClr val="FFFFFF"/>
                </a:solidFill>
                <a:latin typeface="Poppins"/>
                <a:ea typeface="Poppins"/>
                <a:cs typeface="Poppins"/>
                <a:sym typeface="Poppins"/>
              </a:rPr>
              <a:t>+123-456-7890</a:t>
            </a:r>
          </a:p>
        </p:txBody>
      </p:sp>
      <p:grpSp>
        <p:nvGrpSpPr>
          <p:cNvPr id="26" name="Group 26"/>
          <p:cNvGrpSpPr/>
          <p:nvPr/>
        </p:nvGrpSpPr>
        <p:grpSpPr>
          <a:xfrm>
            <a:off x="13293708" y="4645022"/>
            <a:ext cx="499546" cy="499546"/>
            <a:chOff x="0" y="0"/>
            <a:chExt cx="146315" cy="146315"/>
          </a:xfrm>
        </p:grpSpPr>
        <p:sp>
          <p:nvSpPr>
            <p:cNvPr id="27" name="Freeform 27"/>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gradFill rotWithShape="1">
              <a:gsLst>
                <a:gs pos="0">
                  <a:srgbClr val="744FA1">
                    <a:alpha val="100000"/>
                  </a:srgbClr>
                </a:gs>
                <a:gs pos="100000">
                  <a:srgbClr val="D24F9A">
                    <a:alpha val="100000"/>
                  </a:srgbClr>
                </a:gs>
              </a:gsLst>
              <a:lin ang="0"/>
            </a:gradFill>
          </p:spPr>
        </p:sp>
        <p:sp>
          <p:nvSpPr>
            <p:cNvPr id="28" name="TextBox 28"/>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grpSp>
        <p:nvGrpSpPr>
          <p:cNvPr id="29" name="Group 29"/>
          <p:cNvGrpSpPr/>
          <p:nvPr/>
        </p:nvGrpSpPr>
        <p:grpSpPr>
          <a:xfrm>
            <a:off x="13235137" y="6840018"/>
            <a:ext cx="499546" cy="499546"/>
            <a:chOff x="0" y="0"/>
            <a:chExt cx="146315" cy="146315"/>
          </a:xfrm>
        </p:grpSpPr>
        <p:sp>
          <p:nvSpPr>
            <p:cNvPr id="30" name="Freeform 30"/>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gradFill rotWithShape="1">
              <a:gsLst>
                <a:gs pos="0">
                  <a:srgbClr val="744FA1">
                    <a:alpha val="100000"/>
                  </a:srgbClr>
                </a:gs>
                <a:gs pos="100000">
                  <a:srgbClr val="D24F9A">
                    <a:alpha val="100000"/>
                  </a:srgbClr>
                </a:gs>
              </a:gsLst>
              <a:lin ang="0"/>
            </a:gradFill>
          </p:spPr>
        </p:sp>
        <p:sp>
          <p:nvSpPr>
            <p:cNvPr id="31" name="TextBox 31"/>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32" name="Freeform 32"/>
          <p:cNvSpPr/>
          <p:nvPr/>
        </p:nvSpPr>
        <p:spPr>
          <a:xfrm>
            <a:off x="8885815" y="6944041"/>
            <a:ext cx="291499" cy="291499"/>
          </a:xfrm>
          <a:custGeom>
            <a:avLst/>
            <a:gdLst/>
            <a:ahLst/>
            <a:cxnLst/>
            <a:rect l="l" t="t" r="r" b="b"/>
            <a:pathLst>
              <a:path w="291499" h="291499">
                <a:moveTo>
                  <a:pt x="0" y="0"/>
                </a:moveTo>
                <a:lnTo>
                  <a:pt x="291499" y="0"/>
                </a:lnTo>
                <a:lnTo>
                  <a:pt x="291499" y="291500"/>
                </a:lnTo>
                <a:lnTo>
                  <a:pt x="0" y="2915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3" name="Freeform 33"/>
          <p:cNvSpPr/>
          <p:nvPr/>
        </p:nvSpPr>
        <p:spPr>
          <a:xfrm>
            <a:off x="13410260" y="4775315"/>
            <a:ext cx="266443" cy="266443"/>
          </a:xfrm>
          <a:custGeom>
            <a:avLst/>
            <a:gdLst/>
            <a:ahLst/>
            <a:cxnLst/>
            <a:rect l="l" t="t" r="r" b="b"/>
            <a:pathLst>
              <a:path w="266443" h="266443">
                <a:moveTo>
                  <a:pt x="0" y="0"/>
                </a:moveTo>
                <a:lnTo>
                  <a:pt x="266443" y="0"/>
                </a:lnTo>
                <a:lnTo>
                  <a:pt x="266443" y="266444"/>
                </a:lnTo>
                <a:lnTo>
                  <a:pt x="0" y="2664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4" name="Freeform 34"/>
          <p:cNvSpPr/>
          <p:nvPr/>
        </p:nvSpPr>
        <p:spPr>
          <a:xfrm>
            <a:off x="13366321" y="6944041"/>
            <a:ext cx="299322" cy="305430"/>
          </a:xfrm>
          <a:custGeom>
            <a:avLst/>
            <a:gdLst/>
            <a:ahLst/>
            <a:cxnLst/>
            <a:rect l="l" t="t" r="r" b="b"/>
            <a:pathLst>
              <a:path w="299322" h="305430">
                <a:moveTo>
                  <a:pt x="0" y="0"/>
                </a:moveTo>
                <a:lnTo>
                  <a:pt x="299322" y="0"/>
                </a:lnTo>
                <a:lnTo>
                  <a:pt x="299322" y="305431"/>
                </a:lnTo>
                <a:lnTo>
                  <a:pt x="0" y="30543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5" name="Freeform 35"/>
          <p:cNvSpPr/>
          <p:nvPr/>
        </p:nvSpPr>
        <p:spPr>
          <a:xfrm flipH="1">
            <a:off x="16766060" y="-1398041"/>
            <a:ext cx="2975126" cy="3718908"/>
          </a:xfrm>
          <a:custGeom>
            <a:avLst/>
            <a:gdLst/>
            <a:ahLst/>
            <a:cxnLst/>
            <a:rect l="l" t="t" r="r" b="b"/>
            <a:pathLst>
              <a:path w="2975126" h="3718908">
                <a:moveTo>
                  <a:pt x="2975126" y="0"/>
                </a:moveTo>
                <a:lnTo>
                  <a:pt x="0" y="0"/>
                </a:lnTo>
                <a:lnTo>
                  <a:pt x="0" y="3718907"/>
                </a:lnTo>
                <a:lnTo>
                  <a:pt x="2975126" y="3718907"/>
                </a:lnTo>
                <a:lnTo>
                  <a:pt x="2975126"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6" name="Freeform 36"/>
          <p:cNvSpPr/>
          <p:nvPr/>
        </p:nvSpPr>
        <p:spPr>
          <a:xfrm rot="2700000">
            <a:off x="10739565" y="8313295"/>
            <a:ext cx="578561" cy="578561"/>
          </a:xfrm>
          <a:custGeom>
            <a:avLst/>
            <a:gdLst/>
            <a:ahLst/>
            <a:cxnLst/>
            <a:rect l="l" t="t" r="r" b="b"/>
            <a:pathLst>
              <a:path w="578561" h="578561">
                <a:moveTo>
                  <a:pt x="0" y="0"/>
                </a:moveTo>
                <a:lnTo>
                  <a:pt x="578560" y="0"/>
                </a:lnTo>
                <a:lnTo>
                  <a:pt x="578560" y="578561"/>
                </a:lnTo>
                <a:lnTo>
                  <a:pt x="0" y="57856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7" name="Freeform 37"/>
          <p:cNvSpPr/>
          <p:nvPr/>
        </p:nvSpPr>
        <p:spPr>
          <a:xfrm rot="2700000">
            <a:off x="10269066" y="8371320"/>
            <a:ext cx="372296" cy="372296"/>
          </a:xfrm>
          <a:custGeom>
            <a:avLst/>
            <a:gdLst/>
            <a:ahLst/>
            <a:cxnLst/>
            <a:rect l="l" t="t" r="r" b="b"/>
            <a:pathLst>
              <a:path w="372296" h="372296">
                <a:moveTo>
                  <a:pt x="0" y="0"/>
                </a:moveTo>
                <a:lnTo>
                  <a:pt x="372296" y="0"/>
                </a:lnTo>
                <a:lnTo>
                  <a:pt x="372296" y="372296"/>
                </a:lnTo>
                <a:lnTo>
                  <a:pt x="0" y="37229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6005C">
                <a:alpha val="100000"/>
              </a:srgbClr>
            </a:gs>
            <a:gs pos="50000">
              <a:srgbClr val="5B0066">
                <a:alpha val="100000"/>
              </a:srgbClr>
            </a:gs>
            <a:gs pos="100000">
              <a:srgbClr val="8886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6" name="TextBox 6"/>
          <p:cNvSpPr txBox="1"/>
          <p:nvPr/>
        </p:nvSpPr>
        <p:spPr>
          <a:xfrm>
            <a:off x="1028700" y="8769350"/>
            <a:ext cx="4182320" cy="4254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www.reallygreatsite.com</a:t>
            </a:r>
          </a:p>
        </p:txBody>
      </p:sp>
      <p:sp>
        <p:nvSpPr>
          <p:cNvPr id="7" name="TextBox 7"/>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8" name="TextBox 8"/>
          <p:cNvSpPr txBox="1"/>
          <p:nvPr/>
        </p:nvSpPr>
        <p:spPr>
          <a:xfrm>
            <a:off x="4257558" y="5797431"/>
            <a:ext cx="9772883" cy="854075"/>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id="9" name="Freeform 9"/>
          <p:cNvSpPr/>
          <p:nvPr/>
        </p:nvSpPr>
        <p:spPr>
          <a:xfrm>
            <a:off x="15668196" y="2514281"/>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4572085" y="3637479"/>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flipH="1">
            <a:off x="-824698" y="2524501"/>
            <a:ext cx="3291840" cy="4114800"/>
          </a:xfrm>
          <a:custGeom>
            <a:avLst/>
            <a:gdLst/>
            <a:ahLst/>
            <a:cxnLst/>
            <a:rect l="l" t="t" r="r" b="b"/>
            <a:pathLst>
              <a:path w="3291840" h="4114800">
                <a:moveTo>
                  <a:pt x="3291840" y="0"/>
                </a:moveTo>
                <a:lnTo>
                  <a:pt x="0" y="0"/>
                </a:lnTo>
                <a:lnTo>
                  <a:pt x="0" y="4114800"/>
                </a:lnTo>
                <a:lnTo>
                  <a:pt x="3291840" y="4114800"/>
                </a:lnTo>
                <a:lnTo>
                  <a:pt x="329184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flipH="1">
            <a:off x="327543" y="3647699"/>
            <a:ext cx="3291840" cy="4114800"/>
          </a:xfrm>
          <a:custGeom>
            <a:avLst/>
            <a:gdLst/>
            <a:ahLst/>
            <a:cxnLst/>
            <a:rect l="l" t="t" r="r" b="b"/>
            <a:pathLst>
              <a:path w="3291840" h="4114800">
                <a:moveTo>
                  <a:pt x="3291840" y="0"/>
                </a:moveTo>
                <a:lnTo>
                  <a:pt x="0" y="0"/>
                </a:lnTo>
                <a:lnTo>
                  <a:pt x="0" y="4114800"/>
                </a:lnTo>
                <a:lnTo>
                  <a:pt x="3291840" y="4114800"/>
                </a:lnTo>
                <a:lnTo>
                  <a:pt x="329184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3250703" y="2791854"/>
            <a:ext cx="11786593" cy="3138393"/>
          </a:xfrm>
          <a:prstGeom prst="rect">
            <a:avLst/>
          </a:prstGeom>
        </p:spPr>
        <p:txBody>
          <a:bodyPr lIns="0" tIns="0" rIns="0" bIns="0" rtlCol="0" anchor="t">
            <a:spAutoFit/>
          </a:bodyPr>
          <a:lstStyle/>
          <a:p>
            <a:pPr algn="ctr">
              <a:lnSpc>
                <a:spcPts val="25274"/>
              </a:lnSpc>
            </a:pPr>
            <a:r>
              <a:rPr lang="en-US" sz="18053" i="1">
                <a:solidFill>
                  <a:srgbClr val="FFFFFF"/>
                </a:solidFill>
                <a:latin typeface="BP Imperial Bold Italics"/>
                <a:ea typeface="BP Imperial Bold Italics"/>
                <a:cs typeface="BP Imperial Bold Italics"/>
                <a:sym typeface="BP Imperial Bold Italics"/>
              </a:rPr>
              <a:t>THANK YOU</a:t>
            </a:r>
          </a:p>
        </p:txBody>
      </p:sp>
      <p:sp>
        <p:nvSpPr>
          <p:cNvPr id="14" name="TextBox 14"/>
          <p:cNvSpPr txBox="1"/>
          <p:nvPr/>
        </p:nvSpPr>
        <p:spPr>
          <a:xfrm>
            <a:off x="3940095" y="2105379"/>
            <a:ext cx="10407810" cy="597630"/>
          </a:xfrm>
          <a:prstGeom prst="rect">
            <a:avLst/>
          </a:prstGeom>
        </p:spPr>
        <p:txBody>
          <a:bodyPr lIns="0" tIns="0" rIns="0" bIns="0" rtlCol="0" anchor="t">
            <a:spAutoFit/>
          </a:bodyPr>
          <a:lstStyle/>
          <a:p>
            <a:pPr algn="ctr">
              <a:lnSpc>
                <a:spcPts val="4910"/>
              </a:lnSpc>
            </a:pPr>
            <a:r>
              <a:rPr lang="en-US" sz="2888" spc="589">
                <a:solidFill>
                  <a:srgbClr val="FFFFFF"/>
                </a:solidFill>
                <a:latin typeface="Poppins"/>
                <a:ea typeface="Poppins"/>
                <a:cs typeface="Poppins"/>
                <a:sym typeface="Poppins"/>
              </a:rPr>
              <a:t>ESPORT GAME PRESENTATION TEMPLATE</a:t>
            </a:r>
          </a:p>
        </p:txBody>
      </p:sp>
      <p:grpSp>
        <p:nvGrpSpPr>
          <p:cNvPr id="15" name="Group 15"/>
          <p:cNvGrpSpPr/>
          <p:nvPr/>
        </p:nvGrpSpPr>
        <p:grpSpPr>
          <a:xfrm rot="-10800000">
            <a:off x="5621137" y="7068184"/>
            <a:ext cx="3086100" cy="941293"/>
            <a:chOff x="0" y="0"/>
            <a:chExt cx="812800" cy="247912"/>
          </a:xfrm>
        </p:grpSpPr>
        <p:sp>
          <p:nvSpPr>
            <p:cNvPr id="16" name="Freeform 16"/>
            <p:cNvSpPr/>
            <p:nvPr/>
          </p:nvSpPr>
          <p:spPr>
            <a:xfrm>
              <a:off x="0" y="0"/>
              <a:ext cx="812800" cy="247912"/>
            </a:xfrm>
            <a:custGeom>
              <a:avLst/>
              <a:gdLst/>
              <a:ahLst/>
              <a:cxnLst/>
              <a:rect l="l" t="t" r="r" b="b"/>
              <a:pathLst>
                <a:path w="812800" h="247912">
                  <a:moveTo>
                    <a:pt x="0" y="0"/>
                  </a:moveTo>
                  <a:lnTo>
                    <a:pt x="812800" y="0"/>
                  </a:lnTo>
                  <a:lnTo>
                    <a:pt x="812800" y="247912"/>
                  </a:lnTo>
                  <a:lnTo>
                    <a:pt x="0" y="247912"/>
                  </a:lnTo>
                  <a:close/>
                </a:path>
              </a:pathLst>
            </a:custGeom>
            <a:solidFill>
              <a:srgbClr val="A559A3"/>
            </a:solidFill>
          </p:spPr>
        </p:sp>
        <p:sp>
          <p:nvSpPr>
            <p:cNvPr id="17" name="TextBox 17"/>
            <p:cNvSpPr txBox="1"/>
            <p:nvPr/>
          </p:nvSpPr>
          <p:spPr>
            <a:xfrm>
              <a:off x="0" y="-38100"/>
              <a:ext cx="812800" cy="28601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10800000">
            <a:off x="9580763" y="7078404"/>
            <a:ext cx="3086100" cy="941293"/>
            <a:chOff x="0" y="0"/>
            <a:chExt cx="812800" cy="247912"/>
          </a:xfrm>
        </p:grpSpPr>
        <p:sp>
          <p:nvSpPr>
            <p:cNvPr id="19" name="Freeform 19"/>
            <p:cNvSpPr/>
            <p:nvPr/>
          </p:nvSpPr>
          <p:spPr>
            <a:xfrm>
              <a:off x="0" y="0"/>
              <a:ext cx="812800" cy="247912"/>
            </a:xfrm>
            <a:custGeom>
              <a:avLst/>
              <a:gdLst/>
              <a:ahLst/>
              <a:cxnLst/>
              <a:rect l="l" t="t" r="r" b="b"/>
              <a:pathLst>
                <a:path w="812800" h="247912">
                  <a:moveTo>
                    <a:pt x="0" y="0"/>
                  </a:moveTo>
                  <a:lnTo>
                    <a:pt x="812800" y="0"/>
                  </a:lnTo>
                  <a:lnTo>
                    <a:pt x="812800" y="247912"/>
                  </a:lnTo>
                  <a:lnTo>
                    <a:pt x="0" y="247912"/>
                  </a:lnTo>
                  <a:close/>
                </a:path>
              </a:pathLst>
            </a:custGeom>
            <a:solidFill>
              <a:srgbClr val="000000">
                <a:alpha val="0"/>
              </a:srgbClr>
            </a:solidFill>
            <a:ln w="38100" cap="sq">
              <a:solidFill>
                <a:srgbClr val="FFFFFF"/>
              </a:solidFill>
              <a:prstDash val="solid"/>
              <a:miter/>
            </a:ln>
          </p:spPr>
        </p:sp>
        <p:sp>
          <p:nvSpPr>
            <p:cNvPr id="20" name="TextBox 20"/>
            <p:cNvSpPr txBox="1"/>
            <p:nvPr/>
          </p:nvSpPr>
          <p:spPr>
            <a:xfrm>
              <a:off x="0" y="-38100"/>
              <a:ext cx="812800" cy="286012"/>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5400000">
            <a:off x="7910921" y="7314171"/>
            <a:ext cx="449319" cy="449319"/>
          </a:xfrm>
          <a:custGeom>
            <a:avLst/>
            <a:gdLst/>
            <a:ahLst/>
            <a:cxnLst/>
            <a:rect l="l" t="t" r="r" b="b"/>
            <a:pathLst>
              <a:path w="449319" h="449319">
                <a:moveTo>
                  <a:pt x="0" y="0"/>
                </a:moveTo>
                <a:lnTo>
                  <a:pt x="449319" y="0"/>
                </a:lnTo>
                <a:lnTo>
                  <a:pt x="449319" y="449319"/>
                </a:lnTo>
                <a:lnTo>
                  <a:pt x="0" y="4493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5987184" y="7239725"/>
            <a:ext cx="1733237" cy="471520"/>
          </a:xfrm>
          <a:prstGeom prst="rect">
            <a:avLst/>
          </a:prstGeom>
        </p:spPr>
        <p:txBody>
          <a:bodyPr lIns="0" tIns="0" rIns="0" bIns="0" rtlCol="0" anchor="t">
            <a:spAutoFit/>
          </a:bodyPr>
          <a:lstStyle/>
          <a:p>
            <a:pPr algn="r">
              <a:lnSpc>
                <a:spcPts val="3951"/>
              </a:lnSpc>
            </a:pPr>
            <a:r>
              <a:rPr lang="en-US" sz="2324">
                <a:solidFill>
                  <a:srgbClr val="FFFFFF"/>
                </a:solidFill>
                <a:latin typeface="Poppins"/>
                <a:ea typeface="Poppins"/>
                <a:cs typeface="Poppins"/>
                <a:sym typeface="Poppins"/>
              </a:rPr>
              <a:t>End Of Slide</a:t>
            </a:r>
          </a:p>
        </p:txBody>
      </p:sp>
      <p:sp>
        <p:nvSpPr>
          <p:cNvPr id="23" name="TextBox 23"/>
          <p:cNvSpPr txBox="1"/>
          <p:nvPr/>
        </p:nvSpPr>
        <p:spPr>
          <a:xfrm>
            <a:off x="9913752" y="7239725"/>
            <a:ext cx="1733237" cy="471520"/>
          </a:xfrm>
          <a:prstGeom prst="rect">
            <a:avLst/>
          </a:prstGeom>
        </p:spPr>
        <p:txBody>
          <a:bodyPr lIns="0" tIns="0" rIns="0" bIns="0" rtlCol="0" anchor="t">
            <a:spAutoFit/>
          </a:bodyPr>
          <a:lstStyle/>
          <a:p>
            <a:pPr algn="r">
              <a:lnSpc>
                <a:spcPts val="3951"/>
              </a:lnSpc>
            </a:pPr>
            <a:r>
              <a:rPr lang="en-US" sz="2324">
                <a:solidFill>
                  <a:srgbClr val="FFFFFF"/>
                </a:solidFill>
                <a:latin typeface="Poppins"/>
                <a:ea typeface="Poppins"/>
                <a:cs typeface="Poppins"/>
                <a:sym typeface="Poppins"/>
              </a:rPr>
              <a:t>Play Video</a:t>
            </a:r>
          </a:p>
        </p:txBody>
      </p:sp>
      <p:sp>
        <p:nvSpPr>
          <p:cNvPr id="24" name="Freeform 24"/>
          <p:cNvSpPr/>
          <p:nvPr/>
        </p:nvSpPr>
        <p:spPr>
          <a:xfrm>
            <a:off x="11764684" y="7298257"/>
            <a:ext cx="501586" cy="501586"/>
          </a:xfrm>
          <a:custGeom>
            <a:avLst/>
            <a:gdLst/>
            <a:ahLst/>
            <a:cxnLst/>
            <a:rect l="l" t="t" r="r" b="b"/>
            <a:pathLst>
              <a:path w="501586" h="501586">
                <a:moveTo>
                  <a:pt x="0" y="0"/>
                </a:moveTo>
                <a:lnTo>
                  <a:pt x="501586" y="0"/>
                </a:lnTo>
                <a:lnTo>
                  <a:pt x="501586" y="501586"/>
                </a:lnTo>
                <a:lnTo>
                  <a:pt x="0" y="5015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rot="2700000">
            <a:off x="3852179" y="3791379"/>
            <a:ext cx="640977" cy="640977"/>
          </a:xfrm>
          <a:custGeom>
            <a:avLst/>
            <a:gdLst/>
            <a:ahLst/>
            <a:cxnLst/>
            <a:rect l="l" t="t" r="r" b="b"/>
            <a:pathLst>
              <a:path w="640977" h="640977">
                <a:moveTo>
                  <a:pt x="0" y="0"/>
                </a:moveTo>
                <a:lnTo>
                  <a:pt x="640978" y="0"/>
                </a:lnTo>
                <a:lnTo>
                  <a:pt x="640978" y="640978"/>
                </a:lnTo>
                <a:lnTo>
                  <a:pt x="0" y="640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26"/>
          <p:cNvSpPr/>
          <p:nvPr/>
        </p:nvSpPr>
        <p:spPr>
          <a:xfrm rot="2700000">
            <a:off x="3314565" y="3843250"/>
            <a:ext cx="412460" cy="412460"/>
          </a:xfrm>
          <a:custGeom>
            <a:avLst/>
            <a:gdLst/>
            <a:ahLst/>
            <a:cxnLst/>
            <a:rect l="l" t="t" r="r" b="b"/>
            <a:pathLst>
              <a:path w="412460" h="412460">
                <a:moveTo>
                  <a:pt x="0" y="0"/>
                </a:moveTo>
                <a:lnTo>
                  <a:pt x="412461" y="0"/>
                </a:lnTo>
                <a:lnTo>
                  <a:pt x="412461" y="412461"/>
                </a:lnTo>
                <a:lnTo>
                  <a:pt x="0" y="41246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rot="2700000">
            <a:off x="13345604" y="6937517"/>
            <a:ext cx="640977" cy="640977"/>
          </a:xfrm>
          <a:custGeom>
            <a:avLst/>
            <a:gdLst/>
            <a:ahLst/>
            <a:cxnLst/>
            <a:rect l="l" t="t" r="r" b="b"/>
            <a:pathLst>
              <a:path w="640977" h="640977">
                <a:moveTo>
                  <a:pt x="0" y="0"/>
                </a:moveTo>
                <a:lnTo>
                  <a:pt x="640977" y="0"/>
                </a:lnTo>
                <a:lnTo>
                  <a:pt x="640977" y="640978"/>
                </a:lnTo>
                <a:lnTo>
                  <a:pt x="0" y="640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66005C">
                <a:alpha val="100000"/>
              </a:srgbClr>
            </a:gs>
            <a:gs pos="50000">
              <a:srgbClr val="5B0066">
                <a:alpha val="100000"/>
              </a:srgbClr>
            </a:gs>
            <a:gs pos="100000">
              <a:srgbClr val="8886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7" name="TextBox 7"/>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8" name="TextBox 8"/>
          <p:cNvSpPr txBox="1"/>
          <p:nvPr/>
        </p:nvSpPr>
        <p:spPr>
          <a:xfrm>
            <a:off x="1864799" y="1708146"/>
            <a:ext cx="8346001" cy="1559145"/>
          </a:xfrm>
          <a:prstGeom prst="rect">
            <a:avLst/>
          </a:prstGeom>
        </p:spPr>
        <p:txBody>
          <a:bodyPr wrap="square" lIns="0" tIns="0" rIns="0" bIns="0" rtlCol="0" anchor="t">
            <a:spAutoFit/>
          </a:bodyPr>
          <a:lstStyle/>
          <a:p>
            <a:pPr algn="l">
              <a:lnSpc>
                <a:spcPts val="14000"/>
              </a:lnSpc>
            </a:pPr>
            <a:r>
              <a:rPr lang="en-US" sz="8000" i="1" dirty="0" err="1">
                <a:solidFill>
                  <a:srgbClr val="FFFFFF"/>
                </a:solidFill>
                <a:latin typeface="BP Imperial Bold Italics"/>
                <a:ea typeface="BP Imperial Bold Italics"/>
                <a:cs typeface="BP Imperial Bold Italics"/>
                <a:sym typeface="BP Imperial Bold Italics"/>
              </a:rPr>
              <a:t>Conoce</a:t>
            </a:r>
            <a:r>
              <a:rPr lang="en-US" sz="8000" i="1" dirty="0">
                <a:solidFill>
                  <a:srgbClr val="FFFFFF"/>
                </a:solidFill>
                <a:latin typeface="BP Imperial Bold Italics"/>
                <a:ea typeface="BP Imperial Bold Italics"/>
                <a:cs typeface="BP Imperial Bold Italics"/>
                <a:sym typeface="BP Imperial Bold Italics"/>
              </a:rPr>
              <a:t> a </a:t>
            </a:r>
            <a:r>
              <a:rPr lang="en-US" sz="8000" i="1" dirty="0" err="1">
                <a:solidFill>
                  <a:srgbClr val="FFFFFF"/>
                </a:solidFill>
                <a:latin typeface="BP Imperial Bold Italics"/>
                <a:ea typeface="BP Imperial Bold Italics"/>
                <a:cs typeface="BP Imperial Bold Italics"/>
                <a:sym typeface="BP Imperial Bold Italics"/>
              </a:rPr>
              <a:t>tu</a:t>
            </a:r>
            <a:r>
              <a:rPr lang="en-US" sz="8000" i="1" dirty="0">
                <a:solidFill>
                  <a:srgbClr val="FFFFFF"/>
                </a:solidFill>
                <a:latin typeface="BP Imperial Bold Italics"/>
                <a:ea typeface="BP Imperial Bold Italics"/>
                <a:cs typeface="BP Imperial Bold Italics"/>
                <a:sym typeface="BP Imperial Bold Italics"/>
              </a:rPr>
              <a:t> </a:t>
            </a:r>
            <a:r>
              <a:rPr lang="en-US" sz="8000" i="1" dirty="0" err="1">
                <a:solidFill>
                  <a:srgbClr val="FFFFFF"/>
                </a:solidFill>
                <a:latin typeface="BP Imperial Bold Italics"/>
                <a:ea typeface="BP Imperial Bold Italics"/>
                <a:cs typeface="BP Imperial Bold Italics"/>
                <a:sym typeface="BP Imperial Bold Italics"/>
              </a:rPr>
              <a:t>jugador</a:t>
            </a:r>
            <a:endParaRPr lang="en-US" sz="8000" i="1" dirty="0">
              <a:solidFill>
                <a:srgbClr val="FFFFFF"/>
              </a:solidFill>
              <a:latin typeface="BP Imperial Bold Italics"/>
              <a:ea typeface="BP Imperial Bold Italics"/>
              <a:cs typeface="BP Imperial Bold Italics"/>
              <a:sym typeface="BP Imperial Bold Italics"/>
            </a:endParaRPr>
          </a:p>
        </p:txBody>
      </p:sp>
      <p:sp>
        <p:nvSpPr>
          <p:cNvPr id="9" name="TextBox 9"/>
          <p:cNvSpPr txBox="1"/>
          <p:nvPr/>
        </p:nvSpPr>
        <p:spPr>
          <a:xfrm>
            <a:off x="10325735" y="2135183"/>
            <a:ext cx="6113329" cy="700192"/>
          </a:xfrm>
          <a:prstGeom prst="rect">
            <a:avLst/>
          </a:prstGeom>
        </p:spPr>
        <p:txBody>
          <a:bodyPr lIns="0" tIns="0" rIns="0" bIns="0" rtlCol="0" anchor="t">
            <a:spAutoFit/>
          </a:bodyPr>
          <a:lstStyle/>
          <a:p>
            <a:pPr marL="0" lvl="0" indent="0" algn="l">
              <a:lnSpc>
                <a:spcPts val="2800"/>
              </a:lnSpc>
              <a:spcBef>
                <a:spcPct val="0"/>
              </a:spcBef>
            </a:pPr>
            <a:r>
              <a:rPr lang="en-US" sz="2000" dirty="0" err="1">
                <a:solidFill>
                  <a:srgbClr val="FFFFFF"/>
                </a:solidFill>
                <a:latin typeface="Poppins"/>
                <a:ea typeface="Poppins"/>
                <a:cs typeface="Poppins"/>
                <a:sym typeface="Poppins"/>
              </a:rPr>
              <a:t>Ingeniero</a:t>
            </a:r>
            <a:r>
              <a:rPr lang="en-US" sz="2000" dirty="0">
                <a:solidFill>
                  <a:srgbClr val="FFFFFF"/>
                </a:solidFill>
                <a:latin typeface="Poppins"/>
                <a:ea typeface="Poppins"/>
                <a:cs typeface="Poppins"/>
                <a:sym typeface="Poppins"/>
              </a:rPr>
              <a:t> industrial y </a:t>
            </a:r>
            <a:r>
              <a:rPr lang="en-US" sz="2000" dirty="0" err="1">
                <a:solidFill>
                  <a:srgbClr val="FFFFFF"/>
                </a:solidFill>
                <a:latin typeface="Poppins"/>
                <a:ea typeface="Poppins"/>
                <a:cs typeface="Poppins"/>
                <a:sym typeface="Poppins"/>
              </a:rPr>
              <a:t>futuro</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profesional</a:t>
            </a:r>
            <a:r>
              <a:rPr lang="en-US" sz="2000" dirty="0">
                <a:solidFill>
                  <a:srgbClr val="FFFFFF"/>
                </a:solidFill>
                <a:latin typeface="Poppins"/>
                <a:ea typeface="Poppins"/>
                <a:cs typeface="Poppins"/>
                <a:sym typeface="Poppins"/>
              </a:rPr>
              <a:t> de data science </a:t>
            </a:r>
            <a:r>
              <a:rPr lang="en-US" sz="2000" dirty="0" err="1">
                <a:solidFill>
                  <a:srgbClr val="FFFFFF"/>
                </a:solidFill>
                <a:latin typeface="Poppins"/>
                <a:ea typeface="Poppins"/>
                <a:cs typeface="Poppins"/>
                <a:sym typeface="Poppins"/>
              </a:rPr>
              <a:t>en</a:t>
            </a:r>
            <a:r>
              <a:rPr lang="en-US" sz="2000" dirty="0">
                <a:solidFill>
                  <a:srgbClr val="FFFFFF"/>
                </a:solidFill>
                <a:latin typeface="Poppins"/>
                <a:ea typeface="Poppins"/>
                <a:cs typeface="Poppins"/>
                <a:sym typeface="Poppins"/>
              </a:rPr>
              <a:t> The Bridge</a:t>
            </a:r>
          </a:p>
        </p:txBody>
      </p:sp>
      <p:grpSp>
        <p:nvGrpSpPr>
          <p:cNvPr id="10" name="Group 10"/>
          <p:cNvGrpSpPr/>
          <p:nvPr/>
        </p:nvGrpSpPr>
        <p:grpSpPr>
          <a:xfrm rot="-10800000">
            <a:off x="-1784224" y="4953320"/>
            <a:ext cx="21856448" cy="1418191"/>
            <a:chOff x="0" y="0"/>
            <a:chExt cx="5756431" cy="373515"/>
          </a:xfrm>
        </p:grpSpPr>
        <p:sp>
          <p:nvSpPr>
            <p:cNvPr id="11" name="Freeform 11"/>
            <p:cNvSpPr/>
            <p:nvPr/>
          </p:nvSpPr>
          <p:spPr>
            <a:xfrm>
              <a:off x="0" y="0"/>
              <a:ext cx="5756431" cy="373515"/>
            </a:xfrm>
            <a:custGeom>
              <a:avLst/>
              <a:gdLst/>
              <a:ahLst/>
              <a:cxnLst/>
              <a:rect l="l" t="t" r="r" b="b"/>
              <a:pathLst>
                <a:path w="5756431" h="373515">
                  <a:moveTo>
                    <a:pt x="0" y="0"/>
                  </a:moveTo>
                  <a:lnTo>
                    <a:pt x="5756431" y="0"/>
                  </a:lnTo>
                  <a:lnTo>
                    <a:pt x="5756431" y="373515"/>
                  </a:lnTo>
                  <a:lnTo>
                    <a:pt x="0" y="373515"/>
                  </a:lnTo>
                  <a:close/>
                </a:path>
              </a:pathLst>
            </a:custGeom>
            <a:gradFill rotWithShape="1">
              <a:gsLst>
                <a:gs pos="0">
                  <a:srgbClr val="744FA1">
                    <a:alpha val="100000"/>
                  </a:srgbClr>
                </a:gs>
                <a:gs pos="100000">
                  <a:srgbClr val="D24F9A">
                    <a:alpha val="100000"/>
                  </a:srgbClr>
                </a:gs>
              </a:gsLst>
              <a:lin ang="0"/>
            </a:gradFill>
          </p:spPr>
        </p:sp>
        <p:sp>
          <p:nvSpPr>
            <p:cNvPr id="12" name="TextBox 12"/>
            <p:cNvSpPr txBox="1"/>
            <p:nvPr/>
          </p:nvSpPr>
          <p:spPr>
            <a:xfrm>
              <a:off x="0" y="-123825"/>
              <a:ext cx="5756431" cy="497340"/>
            </a:xfrm>
            <a:prstGeom prst="rect">
              <a:avLst/>
            </a:prstGeom>
          </p:spPr>
          <p:txBody>
            <a:bodyPr lIns="50800" tIns="50800" rIns="50800" bIns="50800" rtlCol="0" anchor="ctr"/>
            <a:lstStyle/>
            <a:p>
              <a:pPr algn="ctr">
                <a:lnSpc>
                  <a:spcPts val="3400"/>
                </a:lnSpc>
              </a:pPr>
              <a:endParaRPr/>
            </a:p>
          </p:txBody>
        </p:sp>
      </p:grpSp>
      <p:sp>
        <p:nvSpPr>
          <p:cNvPr id="21" name="TextBox 21"/>
          <p:cNvSpPr txBox="1"/>
          <p:nvPr/>
        </p:nvSpPr>
        <p:spPr>
          <a:xfrm>
            <a:off x="7698374" y="7493449"/>
            <a:ext cx="3807825" cy="434799"/>
          </a:xfrm>
          <a:prstGeom prst="rect">
            <a:avLst/>
          </a:prstGeom>
        </p:spPr>
        <p:txBody>
          <a:bodyPr wrap="square" lIns="0" tIns="0" rIns="0" bIns="0" rtlCol="0" anchor="t">
            <a:spAutoFit/>
          </a:bodyPr>
          <a:lstStyle/>
          <a:p>
            <a:pPr algn="l">
              <a:lnSpc>
                <a:spcPts val="3739"/>
              </a:lnSpc>
            </a:pPr>
            <a:r>
              <a:rPr lang="en-US" sz="2199" b="1" dirty="0">
                <a:solidFill>
                  <a:srgbClr val="FFFFFF"/>
                </a:solidFill>
                <a:latin typeface="Poppins Bold"/>
                <a:ea typeface="Poppins Bold"/>
                <a:cs typeface="Poppins Bold"/>
                <a:sym typeface="Poppins Bold"/>
              </a:rPr>
              <a:t>Andrés M Zaragoza Q</a:t>
            </a:r>
          </a:p>
        </p:txBody>
      </p:sp>
      <p:sp>
        <p:nvSpPr>
          <p:cNvPr id="22" name="Freeform 22"/>
          <p:cNvSpPr/>
          <p:nvPr/>
        </p:nvSpPr>
        <p:spPr>
          <a:xfrm flipH="1">
            <a:off x="-1229740" y="8187936"/>
            <a:ext cx="2975126" cy="3718908"/>
          </a:xfrm>
          <a:custGeom>
            <a:avLst/>
            <a:gdLst/>
            <a:ahLst/>
            <a:cxnLst/>
            <a:rect l="l" t="t" r="r" b="b"/>
            <a:pathLst>
              <a:path w="2975126" h="3718908">
                <a:moveTo>
                  <a:pt x="2975127" y="0"/>
                </a:moveTo>
                <a:lnTo>
                  <a:pt x="0" y="0"/>
                </a:lnTo>
                <a:lnTo>
                  <a:pt x="0" y="3718908"/>
                </a:lnTo>
                <a:lnTo>
                  <a:pt x="2975127" y="3718908"/>
                </a:lnTo>
                <a:lnTo>
                  <a:pt x="297512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flipH="1">
            <a:off x="16724815" y="-1238657"/>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rot="2700000">
            <a:off x="11302143" y="7872085"/>
            <a:ext cx="739765" cy="739765"/>
          </a:xfrm>
          <a:custGeom>
            <a:avLst/>
            <a:gdLst/>
            <a:ahLst/>
            <a:cxnLst/>
            <a:rect l="l" t="t" r="r" b="b"/>
            <a:pathLst>
              <a:path w="739765" h="739765">
                <a:moveTo>
                  <a:pt x="0" y="0"/>
                </a:moveTo>
                <a:lnTo>
                  <a:pt x="739765" y="0"/>
                </a:lnTo>
                <a:lnTo>
                  <a:pt x="739765" y="739765"/>
                </a:lnTo>
                <a:lnTo>
                  <a:pt x="0" y="7397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5" name="Freeform 25"/>
          <p:cNvSpPr/>
          <p:nvPr/>
        </p:nvSpPr>
        <p:spPr>
          <a:xfrm rot="2700000">
            <a:off x="10700549" y="7946277"/>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Freeform 26"/>
          <p:cNvSpPr/>
          <p:nvPr/>
        </p:nvSpPr>
        <p:spPr>
          <a:xfrm rot="2700000">
            <a:off x="1055414" y="3583744"/>
            <a:ext cx="578561" cy="578561"/>
          </a:xfrm>
          <a:custGeom>
            <a:avLst/>
            <a:gdLst/>
            <a:ahLst/>
            <a:cxnLst/>
            <a:rect l="l" t="t" r="r" b="b"/>
            <a:pathLst>
              <a:path w="578561" h="578561">
                <a:moveTo>
                  <a:pt x="0" y="0"/>
                </a:moveTo>
                <a:lnTo>
                  <a:pt x="578561" y="0"/>
                </a:lnTo>
                <a:lnTo>
                  <a:pt x="578561" y="578561"/>
                </a:lnTo>
                <a:lnTo>
                  <a:pt x="0" y="5785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7" name="Freeform 27"/>
          <p:cNvSpPr/>
          <p:nvPr/>
        </p:nvSpPr>
        <p:spPr>
          <a:xfrm rot="2700000">
            <a:off x="584916" y="3641768"/>
            <a:ext cx="372296" cy="372296"/>
          </a:xfrm>
          <a:custGeom>
            <a:avLst/>
            <a:gdLst/>
            <a:ahLst/>
            <a:cxnLst/>
            <a:rect l="l" t="t" r="r" b="b"/>
            <a:pathLst>
              <a:path w="372296" h="372296">
                <a:moveTo>
                  <a:pt x="0" y="0"/>
                </a:moveTo>
                <a:lnTo>
                  <a:pt x="372296" y="0"/>
                </a:lnTo>
                <a:lnTo>
                  <a:pt x="372296" y="372297"/>
                </a:lnTo>
                <a:lnTo>
                  <a:pt x="0" y="3722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30" name="Imagen 29">
            <a:extLst>
              <a:ext uri="{FF2B5EF4-FFF2-40B4-BE49-F238E27FC236}">
                <a16:creationId xmlns:a16="http://schemas.microsoft.com/office/drawing/2014/main" id="{D863BD0A-E316-7361-4C75-D69A91EE58FC}"/>
              </a:ext>
            </a:extLst>
          </p:cNvPr>
          <p:cNvPicPr>
            <a:picLocks noChangeAspect="1"/>
          </p:cNvPicPr>
          <p:nvPr/>
        </p:nvPicPr>
        <p:blipFill rotWithShape="1">
          <a:blip r:embed="rId12">
            <a:extLst>
              <a:ext uri="{28A0092B-C50C-407E-A947-70E740481C1C}">
                <a14:useLocalDpi xmlns:a14="http://schemas.microsoft.com/office/drawing/2010/main" val="0"/>
              </a:ext>
            </a:extLst>
          </a:blip>
          <a:srcRect r="50000"/>
          <a:stretch/>
        </p:blipFill>
        <p:spPr>
          <a:xfrm>
            <a:off x="7924800" y="3526889"/>
            <a:ext cx="1833206" cy="36664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66005C">
                <a:alpha val="100000"/>
              </a:srgbClr>
            </a:gs>
            <a:gs pos="50000">
              <a:srgbClr val="5B0066">
                <a:alpha val="100000"/>
              </a:srgbClr>
            </a:gs>
            <a:gs pos="100000">
              <a:srgbClr val="8886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699590" y="0"/>
            <a:ext cx="10982791" cy="10287000"/>
            <a:chOff x="0" y="0"/>
            <a:chExt cx="13293138" cy="12450980"/>
          </a:xfrm>
        </p:grpSpPr>
        <p:sp>
          <p:nvSpPr>
            <p:cNvPr id="3" name="Freeform 3"/>
            <p:cNvSpPr/>
            <p:nvPr/>
          </p:nvSpPr>
          <p:spPr>
            <a:xfrm>
              <a:off x="0" y="0"/>
              <a:ext cx="13293139" cy="12450980"/>
            </a:xfrm>
            <a:custGeom>
              <a:avLst/>
              <a:gdLst/>
              <a:ahLst/>
              <a:cxnLst/>
              <a:rect l="l" t="t" r="r" b="b"/>
              <a:pathLst>
                <a:path w="13293139" h="12450980">
                  <a:moveTo>
                    <a:pt x="13293139" y="0"/>
                  </a:moveTo>
                  <a:lnTo>
                    <a:pt x="8509710" y="12450980"/>
                  </a:lnTo>
                  <a:lnTo>
                    <a:pt x="0" y="12450980"/>
                  </a:lnTo>
                  <a:lnTo>
                    <a:pt x="4727748" y="0"/>
                  </a:lnTo>
                  <a:lnTo>
                    <a:pt x="13293139" y="0"/>
                  </a:lnTo>
                  <a:close/>
                </a:path>
              </a:pathLst>
            </a:custGeom>
            <a:blipFill>
              <a:blip r:embed="rId2"/>
              <a:stretch>
                <a:fillRect r="-40497"/>
              </a:stretch>
            </a:blipFill>
          </p:spPr>
        </p:sp>
      </p:grpSp>
      <p:sp>
        <p:nvSpPr>
          <p:cNvPr id="4" name="Freeform 4"/>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rot="-10800000">
            <a:off x="1990211" y="6829867"/>
            <a:ext cx="2341686" cy="710879"/>
            <a:chOff x="0" y="0"/>
            <a:chExt cx="616740" cy="187227"/>
          </a:xfrm>
        </p:grpSpPr>
        <p:sp>
          <p:nvSpPr>
            <p:cNvPr id="8" name="Freeform 8"/>
            <p:cNvSpPr/>
            <p:nvPr/>
          </p:nvSpPr>
          <p:spPr>
            <a:xfrm>
              <a:off x="0" y="0"/>
              <a:ext cx="616740" cy="187227"/>
            </a:xfrm>
            <a:custGeom>
              <a:avLst/>
              <a:gdLst/>
              <a:ahLst/>
              <a:cxnLst/>
              <a:rect l="l" t="t" r="r" b="b"/>
              <a:pathLst>
                <a:path w="616740" h="187227">
                  <a:moveTo>
                    <a:pt x="0" y="0"/>
                  </a:moveTo>
                  <a:lnTo>
                    <a:pt x="616740" y="0"/>
                  </a:lnTo>
                  <a:lnTo>
                    <a:pt x="616740" y="187227"/>
                  </a:lnTo>
                  <a:lnTo>
                    <a:pt x="0" y="187227"/>
                  </a:lnTo>
                  <a:close/>
                </a:path>
              </a:pathLst>
            </a:custGeom>
            <a:solidFill>
              <a:srgbClr val="000000">
                <a:alpha val="0"/>
              </a:srgbClr>
            </a:solidFill>
            <a:ln w="38100" cap="sq">
              <a:solidFill>
                <a:srgbClr val="FFFFFF"/>
              </a:solidFill>
              <a:prstDash val="solid"/>
              <a:miter/>
            </a:ln>
          </p:spPr>
        </p:sp>
        <p:sp>
          <p:nvSpPr>
            <p:cNvPr id="9" name="TextBox 9"/>
            <p:cNvSpPr txBox="1"/>
            <p:nvPr/>
          </p:nvSpPr>
          <p:spPr>
            <a:xfrm>
              <a:off x="0" y="-38100"/>
              <a:ext cx="616740" cy="22532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053670" y="7845088"/>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6913802" y="-2386264"/>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2700000">
            <a:off x="6179199" y="7338517"/>
            <a:ext cx="739765" cy="739765"/>
          </a:xfrm>
          <a:custGeom>
            <a:avLst/>
            <a:gdLst/>
            <a:ahLst/>
            <a:cxnLst/>
            <a:rect l="l" t="t" r="r" b="b"/>
            <a:pathLst>
              <a:path w="739765" h="739765">
                <a:moveTo>
                  <a:pt x="0" y="0"/>
                </a:moveTo>
                <a:lnTo>
                  <a:pt x="739765" y="0"/>
                </a:lnTo>
                <a:lnTo>
                  <a:pt x="739765" y="739765"/>
                </a:lnTo>
                <a:lnTo>
                  <a:pt x="0" y="7397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15" name="TextBox 15"/>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6" name="TextBox 16"/>
          <p:cNvSpPr txBox="1"/>
          <p:nvPr/>
        </p:nvSpPr>
        <p:spPr>
          <a:xfrm>
            <a:off x="1990211" y="2854098"/>
            <a:ext cx="6441616" cy="1665008"/>
          </a:xfrm>
          <a:prstGeom prst="rect">
            <a:avLst/>
          </a:prstGeom>
        </p:spPr>
        <p:txBody>
          <a:bodyPr lIns="0" tIns="0" rIns="0" bIns="0" rtlCol="0" anchor="t">
            <a:spAutoFit/>
          </a:bodyPr>
          <a:lstStyle/>
          <a:p>
            <a:pPr algn="l">
              <a:lnSpc>
                <a:spcPts val="14000"/>
              </a:lnSpc>
            </a:pPr>
            <a:r>
              <a:rPr lang="en-US" sz="10000" i="1" dirty="0">
                <a:solidFill>
                  <a:srgbClr val="FFFFFF"/>
                </a:solidFill>
                <a:latin typeface="BP Imperial Bold Italics"/>
                <a:ea typeface="BP Imperial Bold Italics"/>
                <a:cs typeface="BP Imperial Bold Italics"/>
                <a:sym typeface="BP Imperial Bold Italics"/>
              </a:rPr>
              <a:t>INTRODUCCIÓN</a:t>
            </a:r>
          </a:p>
        </p:txBody>
      </p:sp>
      <p:sp>
        <p:nvSpPr>
          <p:cNvPr id="17" name="TextBox 17"/>
          <p:cNvSpPr txBox="1"/>
          <p:nvPr/>
        </p:nvSpPr>
        <p:spPr>
          <a:xfrm>
            <a:off x="1990211" y="4804217"/>
            <a:ext cx="7709379" cy="1706878"/>
          </a:xfrm>
          <a:prstGeom prst="rect">
            <a:avLst/>
          </a:prstGeom>
        </p:spPr>
        <p:txBody>
          <a:bodyPr lIns="0" tIns="0" rIns="0" bIns="0" rtlCol="0" anchor="t">
            <a:spAutoFit/>
          </a:bodyPr>
          <a:lstStyle/>
          <a:p>
            <a:pPr algn="just">
              <a:lnSpc>
                <a:spcPts val="3400"/>
              </a:lnSpc>
            </a:pPr>
            <a:r>
              <a:rPr lang="es-ES" sz="2000" dirty="0">
                <a:solidFill>
                  <a:srgbClr val="FFFFFF"/>
                </a:solidFill>
                <a:latin typeface="Poppins"/>
                <a:ea typeface="Poppins"/>
                <a:cs typeface="Poppins"/>
                <a:sym typeface="Poppins"/>
              </a:rPr>
              <a:t>El motivo de este proyecto es explorar y comprender los datos relacionados con los videojuegos para identificar tendencias, patrones, y comportamientos relevantes dentro de la industria. </a:t>
            </a:r>
          </a:p>
        </p:txBody>
      </p:sp>
      <p:sp>
        <p:nvSpPr>
          <p:cNvPr id="18" name="TextBox 18"/>
          <p:cNvSpPr txBox="1"/>
          <p:nvPr/>
        </p:nvSpPr>
        <p:spPr>
          <a:xfrm>
            <a:off x="2367398" y="6910669"/>
            <a:ext cx="1546009"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Read More</a:t>
            </a:r>
          </a:p>
        </p:txBody>
      </p:sp>
      <p:sp>
        <p:nvSpPr>
          <p:cNvPr id="19" name="Freeform 19"/>
          <p:cNvSpPr/>
          <p:nvPr/>
        </p:nvSpPr>
        <p:spPr>
          <a:xfrm rot="2700000">
            <a:off x="7012390" y="7412709"/>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p:cNvSpPr/>
          <p:nvPr/>
        </p:nvSpPr>
        <p:spPr>
          <a:xfrm rot="2700000">
            <a:off x="9612632" y="2958072"/>
            <a:ext cx="739765" cy="739765"/>
          </a:xfrm>
          <a:custGeom>
            <a:avLst/>
            <a:gdLst/>
            <a:ahLst/>
            <a:cxnLst/>
            <a:rect l="l" t="t" r="r" b="b"/>
            <a:pathLst>
              <a:path w="739765" h="739765">
                <a:moveTo>
                  <a:pt x="0" y="0"/>
                </a:moveTo>
                <a:lnTo>
                  <a:pt x="739766" y="0"/>
                </a:lnTo>
                <a:lnTo>
                  <a:pt x="739766" y="739765"/>
                </a:lnTo>
                <a:lnTo>
                  <a:pt x="0" y="7397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rot="2700000">
            <a:off x="8992161" y="3017937"/>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66005C">
                <a:alpha val="100000"/>
              </a:srgbClr>
            </a:gs>
            <a:gs pos="50000">
              <a:srgbClr val="5B0066">
                <a:alpha val="100000"/>
              </a:srgbClr>
            </a:gs>
            <a:gs pos="100000">
              <a:srgbClr val="8886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0004241" y="2036599"/>
            <a:ext cx="10984213" cy="10142961"/>
            <a:chOff x="0" y="0"/>
            <a:chExt cx="6876666" cy="6350000"/>
          </a:xfrm>
        </p:grpSpPr>
        <p:sp>
          <p:nvSpPr>
            <p:cNvPr id="3" name="Freeform 3"/>
            <p:cNvSpPr/>
            <p:nvPr/>
          </p:nvSpPr>
          <p:spPr>
            <a:xfrm>
              <a:off x="0" y="0"/>
              <a:ext cx="6876666" cy="6350000"/>
            </a:xfrm>
            <a:custGeom>
              <a:avLst/>
              <a:gdLst/>
              <a:ahLst/>
              <a:cxnLst/>
              <a:rect l="l" t="t" r="r" b="b"/>
              <a:pathLst>
                <a:path w="6876666" h="6350000">
                  <a:moveTo>
                    <a:pt x="6876666" y="6350000"/>
                  </a:moveTo>
                  <a:lnTo>
                    <a:pt x="1463227" y="6350000"/>
                  </a:lnTo>
                  <a:lnTo>
                    <a:pt x="0" y="0"/>
                  </a:lnTo>
                  <a:lnTo>
                    <a:pt x="5413439" y="0"/>
                  </a:lnTo>
                  <a:lnTo>
                    <a:pt x="6876666" y="6350000"/>
                  </a:lnTo>
                  <a:close/>
                </a:path>
              </a:pathLst>
            </a:custGeom>
            <a:blipFill>
              <a:blip r:embed="rId2"/>
              <a:stretch>
                <a:fillRect l="-19299" r="-19299"/>
              </a:stretch>
            </a:blipFill>
          </p:spPr>
        </p:sp>
      </p:grpSp>
      <p:sp>
        <p:nvSpPr>
          <p:cNvPr id="4" name="Freeform 4"/>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a:off x="1040408" y="4035361"/>
            <a:ext cx="727139" cy="727139"/>
            <a:chOff x="0" y="0"/>
            <a:chExt cx="212975" cy="212975"/>
          </a:xfrm>
        </p:grpSpPr>
        <p:sp>
          <p:nvSpPr>
            <p:cNvPr id="8" name="Freeform 8"/>
            <p:cNvSpPr/>
            <p:nvPr/>
          </p:nvSpPr>
          <p:spPr>
            <a:xfrm>
              <a:off x="0" y="0"/>
              <a:ext cx="212975" cy="212975"/>
            </a:xfrm>
            <a:custGeom>
              <a:avLst/>
              <a:gdLst/>
              <a:ahLst/>
              <a:cxnLst/>
              <a:rect l="l" t="t" r="r" b="b"/>
              <a:pathLst>
                <a:path w="212975" h="212975">
                  <a:moveTo>
                    <a:pt x="0" y="0"/>
                  </a:moveTo>
                  <a:lnTo>
                    <a:pt x="212975" y="0"/>
                  </a:lnTo>
                  <a:lnTo>
                    <a:pt x="212975" y="212975"/>
                  </a:lnTo>
                  <a:lnTo>
                    <a:pt x="0" y="212975"/>
                  </a:lnTo>
                  <a:close/>
                </a:path>
              </a:pathLst>
            </a:custGeom>
            <a:gradFill rotWithShape="1">
              <a:gsLst>
                <a:gs pos="0">
                  <a:srgbClr val="66005C">
                    <a:alpha val="100000"/>
                  </a:srgbClr>
                </a:gs>
                <a:gs pos="50000">
                  <a:srgbClr val="744FA1">
                    <a:alpha val="100000"/>
                  </a:srgbClr>
                </a:gs>
                <a:gs pos="100000">
                  <a:srgbClr val="D24F9A">
                    <a:alpha val="100000"/>
                  </a:srgbClr>
                </a:gs>
              </a:gsLst>
              <a:lin ang="0"/>
            </a:gradFill>
          </p:spPr>
        </p:sp>
        <p:sp>
          <p:nvSpPr>
            <p:cNvPr id="9" name="TextBox 9"/>
            <p:cNvSpPr txBox="1"/>
            <p:nvPr/>
          </p:nvSpPr>
          <p:spPr>
            <a:xfrm>
              <a:off x="0" y="-38100"/>
              <a:ext cx="212975" cy="251075"/>
            </a:xfrm>
            <a:prstGeom prst="rect">
              <a:avLst/>
            </a:prstGeom>
          </p:spPr>
          <p:txBody>
            <a:bodyPr lIns="50800" tIns="50800" rIns="50800" bIns="50800" rtlCol="0" anchor="ctr"/>
            <a:lstStyle/>
            <a:p>
              <a:pPr algn="ctr">
                <a:lnSpc>
                  <a:spcPts val="2532"/>
                </a:lnSpc>
              </a:pPr>
              <a:endParaRPr/>
            </a:p>
          </p:txBody>
        </p:sp>
      </p:grpSp>
      <p:grpSp>
        <p:nvGrpSpPr>
          <p:cNvPr id="10" name="Group 10"/>
          <p:cNvGrpSpPr/>
          <p:nvPr/>
        </p:nvGrpSpPr>
        <p:grpSpPr>
          <a:xfrm>
            <a:off x="1028700" y="5541581"/>
            <a:ext cx="727139" cy="727139"/>
            <a:chOff x="0" y="0"/>
            <a:chExt cx="212975" cy="212975"/>
          </a:xfrm>
        </p:grpSpPr>
        <p:sp>
          <p:nvSpPr>
            <p:cNvPr id="11" name="Freeform 11"/>
            <p:cNvSpPr/>
            <p:nvPr/>
          </p:nvSpPr>
          <p:spPr>
            <a:xfrm>
              <a:off x="0" y="0"/>
              <a:ext cx="212975" cy="212975"/>
            </a:xfrm>
            <a:custGeom>
              <a:avLst/>
              <a:gdLst/>
              <a:ahLst/>
              <a:cxnLst/>
              <a:rect l="l" t="t" r="r" b="b"/>
              <a:pathLst>
                <a:path w="212975" h="212975">
                  <a:moveTo>
                    <a:pt x="0" y="0"/>
                  </a:moveTo>
                  <a:lnTo>
                    <a:pt x="212975" y="0"/>
                  </a:lnTo>
                  <a:lnTo>
                    <a:pt x="212975" y="212975"/>
                  </a:lnTo>
                  <a:lnTo>
                    <a:pt x="0" y="212975"/>
                  </a:lnTo>
                  <a:close/>
                </a:path>
              </a:pathLst>
            </a:custGeom>
            <a:gradFill rotWithShape="1">
              <a:gsLst>
                <a:gs pos="0">
                  <a:srgbClr val="66005C">
                    <a:alpha val="100000"/>
                  </a:srgbClr>
                </a:gs>
                <a:gs pos="50000">
                  <a:srgbClr val="744FA1">
                    <a:alpha val="100000"/>
                  </a:srgbClr>
                </a:gs>
                <a:gs pos="100000">
                  <a:srgbClr val="D24F9A">
                    <a:alpha val="100000"/>
                  </a:srgbClr>
                </a:gs>
              </a:gsLst>
              <a:lin ang="0"/>
            </a:gradFill>
          </p:spPr>
        </p:sp>
        <p:sp>
          <p:nvSpPr>
            <p:cNvPr id="12" name="TextBox 12"/>
            <p:cNvSpPr txBox="1"/>
            <p:nvPr/>
          </p:nvSpPr>
          <p:spPr>
            <a:xfrm>
              <a:off x="0" y="-38100"/>
              <a:ext cx="212975" cy="251075"/>
            </a:xfrm>
            <a:prstGeom prst="rect">
              <a:avLst/>
            </a:prstGeom>
          </p:spPr>
          <p:txBody>
            <a:bodyPr lIns="50800" tIns="50800" rIns="50800" bIns="50800" rtlCol="0" anchor="ctr"/>
            <a:lstStyle/>
            <a:p>
              <a:pPr algn="ctr">
                <a:lnSpc>
                  <a:spcPts val="2532"/>
                </a:lnSpc>
              </a:pPr>
              <a:endParaRPr/>
            </a:p>
          </p:txBody>
        </p:sp>
      </p:grpSp>
      <p:grpSp>
        <p:nvGrpSpPr>
          <p:cNvPr id="13" name="Group 13"/>
          <p:cNvGrpSpPr/>
          <p:nvPr/>
        </p:nvGrpSpPr>
        <p:grpSpPr>
          <a:xfrm>
            <a:off x="1026209" y="7047801"/>
            <a:ext cx="727139" cy="727139"/>
            <a:chOff x="0" y="0"/>
            <a:chExt cx="212975" cy="212975"/>
          </a:xfrm>
        </p:grpSpPr>
        <p:sp>
          <p:nvSpPr>
            <p:cNvPr id="14" name="Freeform 14"/>
            <p:cNvSpPr/>
            <p:nvPr/>
          </p:nvSpPr>
          <p:spPr>
            <a:xfrm>
              <a:off x="0" y="0"/>
              <a:ext cx="212975" cy="212975"/>
            </a:xfrm>
            <a:custGeom>
              <a:avLst/>
              <a:gdLst/>
              <a:ahLst/>
              <a:cxnLst/>
              <a:rect l="l" t="t" r="r" b="b"/>
              <a:pathLst>
                <a:path w="212975" h="212975">
                  <a:moveTo>
                    <a:pt x="0" y="0"/>
                  </a:moveTo>
                  <a:lnTo>
                    <a:pt x="212975" y="0"/>
                  </a:lnTo>
                  <a:lnTo>
                    <a:pt x="212975" y="212975"/>
                  </a:lnTo>
                  <a:lnTo>
                    <a:pt x="0" y="212975"/>
                  </a:lnTo>
                  <a:close/>
                </a:path>
              </a:pathLst>
            </a:custGeom>
            <a:gradFill rotWithShape="1">
              <a:gsLst>
                <a:gs pos="0">
                  <a:srgbClr val="66005C">
                    <a:alpha val="100000"/>
                  </a:srgbClr>
                </a:gs>
                <a:gs pos="50000">
                  <a:srgbClr val="744FA1">
                    <a:alpha val="100000"/>
                  </a:srgbClr>
                </a:gs>
                <a:gs pos="100000">
                  <a:srgbClr val="D24F9A">
                    <a:alpha val="100000"/>
                  </a:srgbClr>
                </a:gs>
              </a:gsLst>
              <a:lin ang="0"/>
            </a:gradFill>
          </p:spPr>
        </p:sp>
        <p:sp>
          <p:nvSpPr>
            <p:cNvPr id="15" name="TextBox 15"/>
            <p:cNvSpPr txBox="1"/>
            <p:nvPr/>
          </p:nvSpPr>
          <p:spPr>
            <a:xfrm>
              <a:off x="0" y="-38100"/>
              <a:ext cx="212975" cy="251075"/>
            </a:xfrm>
            <a:prstGeom prst="rect">
              <a:avLst/>
            </a:prstGeom>
          </p:spPr>
          <p:txBody>
            <a:bodyPr lIns="50800" tIns="50800" rIns="50800" bIns="50800" rtlCol="0" anchor="ctr"/>
            <a:lstStyle/>
            <a:p>
              <a:pPr algn="ctr">
                <a:lnSpc>
                  <a:spcPts val="2532"/>
                </a:lnSpc>
              </a:pPr>
              <a:endParaRPr/>
            </a:p>
          </p:txBody>
        </p:sp>
      </p:grpSp>
      <p:sp>
        <p:nvSpPr>
          <p:cNvPr id="16" name="TextBox 16"/>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18" name="TextBox 18"/>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9" name="TextBox 19"/>
          <p:cNvSpPr txBox="1"/>
          <p:nvPr/>
        </p:nvSpPr>
        <p:spPr>
          <a:xfrm>
            <a:off x="1040408" y="1817524"/>
            <a:ext cx="7294821" cy="1588192"/>
          </a:xfrm>
          <a:prstGeom prst="rect">
            <a:avLst/>
          </a:prstGeom>
        </p:spPr>
        <p:txBody>
          <a:bodyPr lIns="0" tIns="0" rIns="0" bIns="0" rtlCol="0" anchor="t">
            <a:spAutoFit/>
          </a:bodyPr>
          <a:lstStyle/>
          <a:p>
            <a:pPr algn="l">
              <a:lnSpc>
                <a:spcPts val="14000"/>
              </a:lnSpc>
            </a:pPr>
            <a:r>
              <a:rPr lang="en-US" sz="10000" i="1" dirty="0" err="1">
                <a:solidFill>
                  <a:srgbClr val="FFFFFF"/>
                </a:solidFill>
                <a:latin typeface="BP Imperial Bold Italics"/>
                <a:ea typeface="BP Imperial Bold Italics"/>
                <a:cs typeface="BP Imperial Bold Italics"/>
                <a:sym typeface="BP Imperial Bold Italics"/>
              </a:rPr>
              <a:t>contenido</a:t>
            </a:r>
            <a:endParaRPr lang="en-US" sz="10000" i="1" dirty="0">
              <a:solidFill>
                <a:srgbClr val="FFFFFF"/>
              </a:solidFill>
              <a:latin typeface="BP Imperial Bold Italics"/>
              <a:ea typeface="BP Imperial Bold Italics"/>
              <a:cs typeface="BP Imperial Bold Italics"/>
              <a:sym typeface="BP Imperial Bold Italics"/>
            </a:endParaRPr>
          </a:p>
        </p:txBody>
      </p:sp>
      <p:sp>
        <p:nvSpPr>
          <p:cNvPr id="20" name="TextBox 20"/>
          <p:cNvSpPr txBox="1"/>
          <p:nvPr/>
        </p:nvSpPr>
        <p:spPr>
          <a:xfrm>
            <a:off x="2299426" y="7141546"/>
            <a:ext cx="7175427" cy="341119"/>
          </a:xfrm>
          <a:prstGeom prst="rect">
            <a:avLst/>
          </a:prstGeom>
        </p:spPr>
        <p:txBody>
          <a:bodyPr lIns="0" tIns="0" rIns="0" bIns="0" rtlCol="0" anchor="t">
            <a:spAutoFit/>
          </a:bodyPr>
          <a:lstStyle/>
          <a:p>
            <a:pPr marL="0" lvl="0" indent="0" algn="l">
              <a:lnSpc>
                <a:spcPts val="2800"/>
              </a:lnSpc>
              <a:spcBef>
                <a:spcPct val="0"/>
              </a:spcBef>
            </a:pPr>
            <a:r>
              <a:rPr lang="en-US" sz="2000" dirty="0" err="1">
                <a:solidFill>
                  <a:srgbClr val="FFFFFF"/>
                </a:solidFill>
                <a:latin typeface="Poppins"/>
                <a:ea typeface="Poppins"/>
                <a:cs typeface="Poppins"/>
                <a:sym typeface="Poppins"/>
              </a:rPr>
              <a:t>Identificación</a:t>
            </a:r>
            <a:r>
              <a:rPr lang="en-US" sz="2000" dirty="0">
                <a:solidFill>
                  <a:srgbClr val="FFFFFF"/>
                </a:solidFill>
                <a:latin typeface="Poppins"/>
                <a:ea typeface="Poppins"/>
                <a:cs typeface="Poppins"/>
                <a:sym typeface="Poppins"/>
              </a:rPr>
              <a:t> de </a:t>
            </a:r>
            <a:r>
              <a:rPr lang="en-US" sz="2000" dirty="0" err="1">
                <a:solidFill>
                  <a:srgbClr val="FFFFFF"/>
                </a:solidFill>
                <a:latin typeface="Poppins"/>
                <a:ea typeface="Poppins"/>
                <a:cs typeface="Poppins"/>
                <a:sym typeface="Poppins"/>
              </a:rPr>
              <a:t>Juegos</a:t>
            </a:r>
            <a:r>
              <a:rPr lang="en-US" sz="2000" dirty="0">
                <a:solidFill>
                  <a:srgbClr val="FFFFFF"/>
                </a:solidFill>
                <a:latin typeface="Poppins"/>
                <a:ea typeface="Poppins"/>
                <a:cs typeface="Poppins"/>
                <a:sym typeface="Poppins"/>
              </a:rPr>
              <a:t> Populares</a:t>
            </a:r>
          </a:p>
        </p:txBody>
      </p:sp>
      <p:sp>
        <p:nvSpPr>
          <p:cNvPr id="21" name="TextBox 21"/>
          <p:cNvSpPr txBox="1"/>
          <p:nvPr/>
        </p:nvSpPr>
        <p:spPr>
          <a:xfrm>
            <a:off x="1141446" y="4203410"/>
            <a:ext cx="525063" cy="417699"/>
          </a:xfrm>
          <a:prstGeom prst="rect">
            <a:avLst/>
          </a:prstGeom>
        </p:spPr>
        <p:txBody>
          <a:bodyPr lIns="0" tIns="0" rIns="0" bIns="0" rtlCol="0" anchor="t">
            <a:spAutoFit/>
          </a:bodyPr>
          <a:lstStyle/>
          <a:p>
            <a:pPr algn="ctr">
              <a:lnSpc>
                <a:spcPts val="2944"/>
              </a:lnSpc>
            </a:pPr>
            <a:r>
              <a:rPr lang="en-US" sz="2944" b="1">
                <a:solidFill>
                  <a:srgbClr val="FFFFFF"/>
                </a:solidFill>
                <a:latin typeface="Poppins Bold"/>
                <a:ea typeface="Poppins Bold"/>
                <a:cs typeface="Poppins Bold"/>
                <a:sym typeface="Poppins Bold"/>
              </a:rPr>
              <a:t>1</a:t>
            </a:r>
          </a:p>
        </p:txBody>
      </p:sp>
      <p:sp>
        <p:nvSpPr>
          <p:cNvPr id="22" name="TextBox 22"/>
          <p:cNvSpPr txBox="1"/>
          <p:nvPr/>
        </p:nvSpPr>
        <p:spPr>
          <a:xfrm>
            <a:off x="2344053" y="5701693"/>
            <a:ext cx="7175427" cy="341119"/>
          </a:xfrm>
          <a:prstGeom prst="rect">
            <a:avLst/>
          </a:prstGeom>
        </p:spPr>
        <p:txBody>
          <a:bodyPr lIns="0" tIns="0" rIns="0" bIns="0" rtlCol="0" anchor="t">
            <a:spAutoFit/>
          </a:bodyPr>
          <a:lstStyle/>
          <a:p>
            <a:pPr marL="0" lvl="0" indent="0" algn="l">
              <a:lnSpc>
                <a:spcPts val="2800"/>
              </a:lnSpc>
              <a:spcBef>
                <a:spcPct val="0"/>
              </a:spcBef>
            </a:pPr>
            <a:r>
              <a:rPr lang="en-US" sz="2000" dirty="0" err="1">
                <a:solidFill>
                  <a:srgbClr val="FFFFFF"/>
                </a:solidFill>
                <a:latin typeface="Poppins"/>
                <a:ea typeface="Poppins"/>
                <a:cs typeface="Poppins"/>
                <a:sym typeface="Poppins"/>
              </a:rPr>
              <a:t>Tendencias</a:t>
            </a:r>
            <a:r>
              <a:rPr lang="en-US" sz="2000" dirty="0">
                <a:solidFill>
                  <a:srgbClr val="FFFFFF"/>
                </a:solidFill>
                <a:latin typeface="Poppins"/>
                <a:ea typeface="Poppins"/>
                <a:cs typeface="Poppins"/>
                <a:sym typeface="Poppins"/>
              </a:rPr>
              <a:t> del Mercado</a:t>
            </a:r>
          </a:p>
        </p:txBody>
      </p:sp>
      <p:sp>
        <p:nvSpPr>
          <p:cNvPr id="23" name="TextBox 23"/>
          <p:cNvSpPr txBox="1"/>
          <p:nvPr/>
        </p:nvSpPr>
        <p:spPr>
          <a:xfrm>
            <a:off x="1129738" y="5709630"/>
            <a:ext cx="525063" cy="417699"/>
          </a:xfrm>
          <a:prstGeom prst="rect">
            <a:avLst/>
          </a:prstGeom>
        </p:spPr>
        <p:txBody>
          <a:bodyPr lIns="0" tIns="0" rIns="0" bIns="0" rtlCol="0" anchor="t">
            <a:spAutoFit/>
          </a:bodyPr>
          <a:lstStyle/>
          <a:p>
            <a:pPr algn="ctr">
              <a:lnSpc>
                <a:spcPts val="2944"/>
              </a:lnSpc>
            </a:pPr>
            <a:r>
              <a:rPr lang="en-US" sz="2944" b="1">
                <a:solidFill>
                  <a:srgbClr val="FFFFFF"/>
                </a:solidFill>
                <a:latin typeface="Poppins Bold"/>
                <a:ea typeface="Poppins Bold"/>
                <a:cs typeface="Poppins Bold"/>
                <a:sym typeface="Poppins Bold"/>
              </a:rPr>
              <a:t>2</a:t>
            </a:r>
          </a:p>
        </p:txBody>
      </p:sp>
      <p:sp>
        <p:nvSpPr>
          <p:cNvPr id="24" name="TextBox 24"/>
          <p:cNvSpPr txBox="1"/>
          <p:nvPr/>
        </p:nvSpPr>
        <p:spPr>
          <a:xfrm>
            <a:off x="2299425" y="4333890"/>
            <a:ext cx="7175427" cy="341119"/>
          </a:xfrm>
          <a:prstGeom prst="rect">
            <a:avLst/>
          </a:prstGeom>
        </p:spPr>
        <p:txBody>
          <a:bodyPr lIns="0" tIns="0" rIns="0" bIns="0" rtlCol="0" anchor="t">
            <a:spAutoFit/>
          </a:bodyPr>
          <a:lstStyle/>
          <a:p>
            <a:pPr marL="0" lvl="0" indent="0" algn="l">
              <a:lnSpc>
                <a:spcPts val="2800"/>
              </a:lnSpc>
              <a:spcBef>
                <a:spcPct val="0"/>
              </a:spcBef>
            </a:pPr>
            <a:r>
              <a:rPr lang="es-ES" sz="2000" dirty="0" err="1">
                <a:solidFill>
                  <a:srgbClr val="FFFFFF"/>
                </a:solidFill>
                <a:latin typeface="Poppins"/>
                <a:ea typeface="Poppins"/>
                <a:cs typeface="Poppins"/>
                <a:sym typeface="Poppins"/>
              </a:rPr>
              <a:t>Insights</a:t>
            </a:r>
            <a:r>
              <a:rPr lang="es-ES" sz="2000" dirty="0">
                <a:solidFill>
                  <a:srgbClr val="FFFFFF"/>
                </a:solidFill>
                <a:latin typeface="Poppins"/>
                <a:ea typeface="Poppins"/>
                <a:cs typeface="Poppins"/>
                <a:sym typeface="Poppins"/>
              </a:rPr>
              <a:t> sobre el Comportamiento del Usuario</a:t>
            </a:r>
            <a:endParaRPr lang="en-US" sz="2000" dirty="0">
              <a:solidFill>
                <a:srgbClr val="FFFFFF"/>
              </a:solidFill>
              <a:latin typeface="Poppins"/>
              <a:ea typeface="Poppins"/>
              <a:cs typeface="Poppins"/>
              <a:sym typeface="Poppins"/>
            </a:endParaRPr>
          </a:p>
        </p:txBody>
      </p:sp>
      <p:sp>
        <p:nvSpPr>
          <p:cNvPr id="25" name="TextBox 25"/>
          <p:cNvSpPr txBox="1"/>
          <p:nvPr/>
        </p:nvSpPr>
        <p:spPr>
          <a:xfrm>
            <a:off x="1127246" y="7215850"/>
            <a:ext cx="525063" cy="417699"/>
          </a:xfrm>
          <a:prstGeom prst="rect">
            <a:avLst/>
          </a:prstGeom>
        </p:spPr>
        <p:txBody>
          <a:bodyPr lIns="0" tIns="0" rIns="0" bIns="0" rtlCol="0" anchor="t">
            <a:spAutoFit/>
          </a:bodyPr>
          <a:lstStyle/>
          <a:p>
            <a:pPr algn="ctr">
              <a:lnSpc>
                <a:spcPts val="2944"/>
              </a:lnSpc>
            </a:pPr>
            <a:r>
              <a:rPr lang="en-US" sz="2944" b="1">
                <a:solidFill>
                  <a:srgbClr val="FFFFFF"/>
                </a:solidFill>
                <a:latin typeface="Poppins Bold"/>
                <a:ea typeface="Poppins Bold"/>
                <a:cs typeface="Poppins Bold"/>
                <a:sym typeface="Poppins Bold"/>
              </a:rPr>
              <a:t>3</a:t>
            </a:r>
          </a:p>
        </p:txBody>
      </p:sp>
      <p:grpSp>
        <p:nvGrpSpPr>
          <p:cNvPr id="26" name="Group 26"/>
          <p:cNvGrpSpPr/>
          <p:nvPr/>
        </p:nvGrpSpPr>
        <p:grpSpPr>
          <a:xfrm>
            <a:off x="8694344" y="8241967"/>
            <a:ext cx="1220853" cy="818209"/>
            <a:chOff x="0" y="0"/>
            <a:chExt cx="1627804" cy="1090945"/>
          </a:xfrm>
        </p:grpSpPr>
        <p:sp>
          <p:nvSpPr>
            <p:cNvPr id="27" name="Freeform 27"/>
            <p:cNvSpPr/>
            <p:nvPr/>
          </p:nvSpPr>
          <p:spPr>
            <a:xfrm rot="2700000">
              <a:off x="159765" y="159765"/>
              <a:ext cx="771414" cy="771414"/>
            </a:xfrm>
            <a:custGeom>
              <a:avLst/>
              <a:gdLst/>
              <a:ahLst/>
              <a:cxnLst/>
              <a:rect l="l" t="t" r="r" b="b"/>
              <a:pathLst>
                <a:path w="771414" h="771414">
                  <a:moveTo>
                    <a:pt x="0" y="0"/>
                  </a:moveTo>
                  <a:lnTo>
                    <a:pt x="771415" y="0"/>
                  </a:lnTo>
                  <a:lnTo>
                    <a:pt x="771415" y="771415"/>
                  </a:lnTo>
                  <a:lnTo>
                    <a:pt x="0" y="771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rot="2700000">
              <a:off x="1028603" y="237131"/>
              <a:ext cx="496395" cy="496395"/>
            </a:xfrm>
            <a:custGeom>
              <a:avLst/>
              <a:gdLst/>
              <a:ahLst/>
              <a:cxnLst/>
              <a:rect l="l" t="t" r="r" b="b"/>
              <a:pathLst>
                <a:path w="496395" h="496395">
                  <a:moveTo>
                    <a:pt x="0" y="0"/>
                  </a:moveTo>
                  <a:lnTo>
                    <a:pt x="496395" y="0"/>
                  </a:lnTo>
                  <a:lnTo>
                    <a:pt x="496395" y="496395"/>
                  </a:lnTo>
                  <a:lnTo>
                    <a:pt x="0" y="4963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29" name="Group 13">
            <a:extLst>
              <a:ext uri="{FF2B5EF4-FFF2-40B4-BE49-F238E27FC236}">
                <a16:creationId xmlns:a16="http://schemas.microsoft.com/office/drawing/2014/main" id="{F26720C0-B97D-A76E-4EF4-F385CE1B22C8}"/>
              </a:ext>
            </a:extLst>
          </p:cNvPr>
          <p:cNvGrpSpPr/>
          <p:nvPr/>
        </p:nvGrpSpPr>
        <p:grpSpPr>
          <a:xfrm>
            <a:off x="1026209" y="8238824"/>
            <a:ext cx="727139" cy="727139"/>
            <a:chOff x="0" y="0"/>
            <a:chExt cx="212975" cy="212975"/>
          </a:xfrm>
        </p:grpSpPr>
        <p:sp>
          <p:nvSpPr>
            <p:cNvPr id="30" name="Freeform 14">
              <a:extLst>
                <a:ext uri="{FF2B5EF4-FFF2-40B4-BE49-F238E27FC236}">
                  <a16:creationId xmlns:a16="http://schemas.microsoft.com/office/drawing/2014/main" id="{CDDEA254-DC8E-DEC3-0629-B30B83F27858}"/>
                </a:ext>
              </a:extLst>
            </p:cNvPr>
            <p:cNvSpPr/>
            <p:nvPr/>
          </p:nvSpPr>
          <p:spPr>
            <a:xfrm>
              <a:off x="0" y="0"/>
              <a:ext cx="212975" cy="212975"/>
            </a:xfrm>
            <a:custGeom>
              <a:avLst/>
              <a:gdLst/>
              <a:ahLst/>
              <a:cxnLst/>
              <a:rect l="l" t="t" r="r" b="b"/>
              <a:pathLst>
                <a:path w="212975" h="212975">
                  <a:moveTo>
                    <a:pt x="0" y="0"/>
                  </a:moveTo>
                  <a:lnTo>
                    <a:pt x="212975" y="0"/>
                  </a:lnTo>
                  <a:lnTo>
                    <a:pt x="212975" y="212975"/>
                  </a:lnTo>
                  <a:lnTo>
                    <a:pt x="0" y="212975"/>
                  </a:lnTo>
                  <a:close/>
                </a:path>
              </a:pathLst>
            </a:custGeom>
            <a:gradFill rotWithShape="1">
              <a:gsLst>
                <a:gs pos="0">
                  <a:srgbClr val="66005C">
                    <a:alpha val="100000"/>
                  </a:srgbClr>
                </a:gs>
                <a:gs pos="50000">
                  <a:srgbClr val="744FA1">
                    <a:alpha val="100000"/>
                  </a:srgbClr>
                </a:gs>
                <a:gs pos="100000">
                  <a:srgbClr val="D24F9A">
                    <a:alpha val="100000"/>
                  </a:srgbClr>
                </a:gs>
              </a:gsLst>
              <a:lin ang="0"/>
            </a:gradFill>
          </p:spPr>
        </p:sp>
        <p:sp>
          <p:nvSpPr>
            <p:cNvPr id="31" name="TextBox 15">
              <a:extLst>
                <a:ext uri="{FF2B5EF4-FFF2-40B4-BE49-F238E27FC236}">
                  <a16:creationId xmlns:a16="http://schemas.microsoft.com/office/drawing/2014/main" id="{09B4C207-0441-B235-754F-C72F4D8FC690}"/>
                </a:ext>
              </a:extLst>
            </p:cNvPr>
            <p:cNvSpPr txBox="1"/>
            <p:nvPr/>
          </p:nvSpPr>
          <p:spPr>
            <a:xfrm>
              <a:off x="0" y="-38100"/>
              <a:ext cx="212975" cy="251075"/>
            </a:xfrm>
            <a:prstGeom prst="rect">
              <a:avLst/>
            </a:prstGeom>
          </p:spPr>
          <p:txBody>
            <a:bodyPr lIns="50800" tIns="50800" rIns="50800" bIns="50800" rtlCol="0" anchor="ctr"/>
            <a:lstStyle/>
            <a:p>
              <a:pPr algn="ctr">
                <a:lnSpc>
                  <a:spcPts val="2532"/>
                </a:lnSpc>
              </a:pPr>
              <a:endParaRPr/>
            </a:p>
          </p:txBody>
        </p:sp>
      </p:grpSp>
      <p:sp>
        <p:nvSpPr>
          <p:cNvPr id="32" name="TextBox 24">
            <a:extLst>
              <a:ext uri="{FF2B5EF4-FFF2-40B4-BE49-F238E27FC236}">
                <a16:creationId xmlns:a16="http://schemas.microsoft.com/office/drawing/2014/main" id="{BC68B5EC-9C11-95EF-44EF-69EC2204DC60}"/>
              </a:ext>
            </a:extLst>
          </p:cNvPr>
          <p:cNvSpPr txBox="1"/>
          <p:nvPr/>
        </p:nvSpPr>
        <p:spPr>
          <a:xfrm>
            <a:off x="2299426" y="8172149"/>
            <a:ext cx="7175427" cy="341119"/>
          </a:xfrm>
          <a:prstGeom prst="rect">
            <a:avLst/>
          </a:prstGeom>
        </p:spPr>
        <p:txBody>
          <a:bodyPr lIns="0" tIns="0" rIns="0" bIns="0" rtlCol="0" anchor="t">
            <a:spAutoFit/>
          </a:bodyPr>
          <a:lstStyle/>
          <a:p>
            <a:pPr marL="0" lvl="0" indent="0" algn="l">
              <a:lnSpc>
                <a:spcPts val="2800"/>
              </a:lnSpc>
              <a:spcBef>
                <a:spcPct val="0"/>
              </a:spcBef>
            </a:pPr>
            <a:r>
              <a:rPr lang="es-ES" sz="2000" dirty="0">
                <a:solidFill>
                  <a:srgbClr val="FFFFFF"/>
                </a:solidFill>
                <a:latin typeface="Poppins"/>
                <a:ea typeface="Poppins"/>
                <a:cs typeface="Poppins"/>
                <a:sym typeface="Poppins"/>
              </a:rPr>
              <a:t>Optimización de Estrategias</a:t>
            </a:r>
            <a:endParaRPr lang="en-US" sz="2000" dirty="0">
              <a:solidFill>
                <a:srgbClr val="FFFFFF"/>
              </a:solidFill>
              <a:latin typeface="Poppins"/>
              <a:ea typeface="Poppins"/>
              <a:cs typeface="Poppins"/>
              <a:sym typeface="Poppins"/>
            </a:endParaRPr>
          </a:p>
        </p:txBody>
      </p:sp>
      <p:sp>
        <p:nvSpPr>
          <p:cNvPr id="33" name="TextBox 25">
            <a:extLst>
              <a:ext uri="{FF2B5EF4-FFF2-40B4-BE49-F238E27FC236}">
                <a16:creationId xmlns:a16="http://schemas.microsoft.com/office/drawing/2014/main" id="{79B0C3B0-F356-738D-1BE3-4D8F995A501F}"/>
              </a:ext>
            </a:extLst>
          </p:cNvPr>
          <p:cNvSpPr txBox="1"/>
          <p:nvPr/>
        </p:nvSpPr>
        <p:spPr>
          <a:xfrm>
            <a:off x="1127246" y="8406873"/>
            <a:ext cx="525063" cy="384657"/>
          </a:xfrm>
          <a:prstGeom prst="rect">
            <a:avLst/>
          </a:prstGeom>
        </p:spPr>
        <p:txBody>
          <a:bodyPr lIns="0" tIns="0" rIns="0" bIns="0" rtlCol="0" anchor="t">
            <a:spAutoFit/>
          </a:bodyPr>
          <a:lstStyle/>
          <a:p>
            <a:pPr algn="ctr">
              <a:lnSpc>
                <a:spcPts val="2944"/>
              </a:lnSpc>
            </a:pPr>
            <a:r>
              <a:rPr lang="en-US" sz="2944" b="1" dirty="0">
                <a:solidFill>
                  <a:srgbClr val="FFFFFF"/>
                </a:solidFill>
                <a:latin typeface="Poppins Bold"/>
                <a:ea typeface="Poppins Bold"/>
                <a:cs typeface="Poppins Bold"/>
                <a:sym typeface="Poppins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66005C">
                <a:alpha val="100000"/>
              </a:srgbClr>
            </a:gs>
            <a:gs pos="50000">
              <a:srgbClr val="744FA1">
                <a:alpha val="100000"/>
              </a:srgbClr>
            </a:gs>
            <a:gs pos="100000">
              <a:srgbClr val="D24F9A">
                <a:alpha val="100000"/>
              </a:srgbClr>
            </a:gs>
          </a:gsLst>
          <a:lin ang="0"/>
        </a:gradFill>
        <a:effectLst/>
      </p:bgPr>
    </p:bg>
    <p:spTree>
      <p:nvGrpSpPr>
        <p:cNvPr id="1" name=""/>
        <p:cNvGrpSpPr/>
        <p:nvPr/>
      </p:nvGrpSpPr>
      <p:grpSpPr>
        <a:xfrm>
          <a:off x="0" y="0"/>
          <a:ext cx="0" cy="0"/>
          <a:chOff x="0" y="0"/>
          <a:chExt cx="0" cy="0"/>
        </a:xfrm>
      </p:grpSpPr>
      <p:grpSp>
        <p:nvGrpSpPr>
          <p:cNvPr id="4" name="Group 4"/>
          <p:cNvGrpSpPr/>
          <p:nvPr/>
        </p:nvGrpSpPr>
        <p:grpSpPr>
          <a:xfrm>
            <a:off x="12708358" y="4636361"/>
            <a:ext cx="5579642" cy="3203656"/>
            <a:chOff x="0" y="0"/>
            <a:chExt cx="12918358" cy="7254126"/>
          </a:xfrm>
        </p:grpSpPr>
        <p:sp>
          <p:nvSpPr>
            <p:cNvPr id="5" name="Freeform 5"/>
            <p:cNvSpPr/>
            <p:nvPr/>
          </p:nvSpPr>
          <p:spPr>
            <a:xfrm>
              <a:off x="0" y="0"/>
              <a:ext cx="12918357" cy="7254126"/>
            </a:xfrm>
            <a:custGeom>
              <a:avLst/>
              <a:gdLst/>
              <a:ahLst/>
              <a:cxnLst/>
              <a:rect l="l" t="t" r="r" b="b"/>
              <a:pathLst>
                <a:path w="12918357" h="7254126">
                  <a:moveTo>
                    <a:pt x="12918357" y="7254126"/>
                  </a:moveTo>
                  <a:lnTo>
                    <a:pt x="2748786" y="7254126"/>
                  </a:lnTo>
                  <a:lnTo>
                    <a:pt x="0" y="0"/>
                  </a:lnTo>
                  <a:lnTo>
                    <a:pt x="10169572" y="0"/>
                  </a:lnTo>
                  <a:lnTo>
                    <a:pt x="12918357" y="7254126"/>
                  </a:lnTo>
                  <a:close/>
                </a:path>
              </a:pathLst>
            </a:custGeom>
            <a:blipFill>
              <a:blip r:embed="rId2"/>
              <a:stretch>
                <a:fillRect t="-9360" b="-9360"/>
              </a:stretch>
            </a:blipFill>
          </p:spPr>
        </p:sp>
      </p:grpSp>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864799" y="1070604"/>
            <a:ext cx="3996163" cy="380104"/>
          </a:xfrm>
          <a:prstGeom prst="rect">
            <a:avLst/>
          </a:prstGeom>
        </p:spPr>
        <p:txBody>
          <a:bodyPr wrap="square" lIns="0" tIns="0" rIns="0" bIns="0" rtlCol="0" anchor="t">
            <a:spAutoFit/>
          </a:bodyPr>
          <a:lstStyle/>
          <a:p>
            <a:pPr algn="l">
              <a:lnSpc>
                <a:spcPts val="3545"/>
              </a:lnSpc>
            </a:pPr>
            <a:r>
              <a:rPr lang="es-ES" sz="1600" i="1" dirty="0" err="1">
                <a:solidFill>
                  <a:srgbClr val="FFFFFF"/>
                </a:solidFill>
                <a:latin typeface="BP Imperial Bold Italics"/>
                <a:ea typeface="BP Imperial Bold Italics"/>
                <a:cs typeface="BP Imperial Bold Italics"/>
                <a:sym typeface="BP Imperial Bold Italics"/>
              </a:rPr>
              <a:t>Insights</a:t>
            </a:r>
            <a:r>
              <a:rPr lang="es-ES" sz="1600" i="1" dirty="0">
                <a:solidFill>
                  <a:srgbClr val="FFFFFF"/>
                </a:solidFill>
                <a:latin typeface="BP Imperial Bold Italics"/>
                <a:ea typeface="BP Imperial Bold Italics"/>
                <a:cs typeface="BP Imperial Bold Italics"/>
                <a:sym typeface="BP Imperial Bold Italics"/>
              </a:rPr>
              <a:t> sobre el Comportamiento del Usuario</a:t>
            </a:r>
          </a:p>
        </p:txBody>
      </p:sp>
      <p:sp>
        <p:nvSpPr>
          <p:cNvPr id="9" name="TextBox 9"/>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0" name="TextBox 10"/>
          <p:cNvSpPr txBox="1"/>
          <p:nvPr/>
        </p:nvSpPr>
        <p:spPr>
          <a:xfrm>
            <a:off x="641859" y="1492387"/>
            <a:ext cx="8414823" cy="1473930"/>
          </a:xfrm>
          <a:prstGeom prst="rect">
            <a:avLst/>
          </a:prstGeom>
        </p:spPr>
        <p:txBody>
          <a:bodyPr wrap="square" lIns="0" tIns="0" rIns="0" bIns="0" rtlCol="0" anchor="t">
            <a:spAutoFit/>
          </a:bodyPr>
          <a:lstStyle/>
          <a:p>
            <a:pPr algn="l">
              <a:lnSpc>
                <a:spcPts val="14000"/>
              </a:lnSpc>
            </a:pPr>
            <a:r>
              <a:rPr lang="en-US" sz="4000" i="1" dirty="0">
                <a:solidFill>
                  <a:srgbClr val="FFFFFF"/>
                </a:solidFill>
                <a:latin typeface="BP Imperial Bold Italics"/>
                <a:ea typeface="BP Imperial Bold Italics"/>
                <a:cs typeface="BP Imperial Bold Italics"/>
                <a:sym typeface="BP Imperial Bold Italics"/>
              </a:rPr>
              <a:t>¿</a:t>
            </a:r>
            <a:r>
              <a:rPr lang="en-US" sz="4000" i="1" dirty="0" err="1">
                <a:solidFill>
                  <a:srgbClr val="FFFFFF"/>
                </a:solidFill>
                <a:latin typeface="BP Imperial Bold Italics"/>
                <a:ea typeface="BP Imperial Bold Italics"/>
                <a:cs typeface="BP Imperial Bold Italics"/>
                <a:sym typeface="BP Imperial Bold Italics"/>
              </a:rPr>
              <a:t>cuánto</a:t>
            </a:r>
            <a:r>
              <a:rPr lang="en-US" sz="4000" i="1" dirty="0">
                <a:solidFill>
                  <a:srgbClr val="FFFFFF"/>
                </a:solidFill>
                <a:latin typeface="BP Imperial Bold Italics"/>
                <a:ea typeface="BP Imperial Bold Italics"/>
                <a:cs typeface="BP Imperial Bold Italics"/>
                <a:sym typeface="BP Imperial Bold Italics"/>
              </a:rPr>
              <a:t> </a:t>
            </a:r>
            <a:r>
              <a:rPr lang="en-US" sz="4000" i="1" dirty="0" err="1">
                <a:solidFill>
                  <a:srgbClr val="FFFFFF"/>
                </a:solidFill>
                <a:latin typeface="BP Imperial Bold Italics"/>
                <a:ea typeface="BP Imperial Bold Italics"/>
                <a:cs typeface="BP Imperial Bold Italics"/>
                <a:sym typeface="BP Imperial Bold Italics"/>
              </a:rPr>
              <a:t>juegan</a:t>
            </a:r>
            <a:r>
              <a:rPr lang="en-US" sz="4000" i="1" dirty="0">
                <a:solidFill>
                  <a:srgbClr val="FFFFFF"/>
                </a:solidFill>
                <a:latin typeface="BP Imperial Bold Italics"/>
                <a:ea typeface="BP Imperial Bold Italics"/>
                <a:cs typeface="BP Imperial Bold Italics"/>
                <a:sym typeface="BP Imperial Bold Italics"/>
              </a:rPr>
              <a:t> </a:t>
            </a:r>
            <a:r>
              <a:rPr lang="en-US" sz="4000" i="1" dirty="0" err="1">
                <a:solidFill>
                  <a:srgbClr val="FFFFFF"/>
                </a:solidFill>
                <a:latin typeface="BP Imperial Bold Italics"/>
                <a:ea typeface="BP Imperial Bold Italics"/>
                <a:cs typeface="BP Imperial Bold Italics"/>
                <a:sym typeface="BP Imperial Bold Italics"/>
              </a:rPr>
              <a:t>los</a:t>
            </a:r>
            <a:r>
              <a:rPr lang="en-US" sz="4000" i="1" dirty="0">
                <a:solidFill>
                  <a:srgbClr val="FFFFFF"/>
                </a:solidFill>
                <a:latin typeface="BP Imperial Bold Italics"/>
                <a:ea typeface="BP Imperial Bold Italics"/>
                <a:cs typeface="BP Imperial Bold Italics"/>
                <a:sym typeface="BP Imperial Bold Italics"/>
              </a:rPr>
              <a:t> </a:t>
            </a:r>
            <a:r>
              <a:rPr lang="en-US" sz="4000" i="1" dirty="0" err="1">
                <a:solidFill>
                  <a:srgbClr val="FFFFFF"/>
                </a:solidFill>
                <a:latin typeface="BP Imperial Bold Italics"/>
                <a:ea typeface="BP Imperial Bold Italics"/>
                <a:cs typeface="BP Imperial Bold Italics"/>
                <a:sym typeface="BP Imperial Bold Italics"/>
              </a:rPr>
              <a:t>usuarios</a:t>
            </a:r>
            <a:r>
              <a:rPr lang="en-US" sz="4000" i="1" dirty="0">
                <a:solidFill>
                  <a:srgbClr val="FFFFFF"/>
                </a:solidFill>
                <a:latin typeface="BP Imperial Bold Italics"/>
                <a:ea typeface="BP Imperial Bold Italics"/>
                <a:cs typeface="BP Imperial Bold Italics"/>
                <a:sym typeface="BP Imperial Bold Italics"/>
              </a:rPr>
              <a:t>?</a:t>
            </a:r>
          </a:p>
        </p:txBody>
      </p:sp>
      <p:sp>
        <p:nvSpPr>
          <p:cNvPr id="14" name="TextBox 14"/>
          <p:cNvSpPr txBox="1"/>
          <p:nvPr/>
        </p:nvSpPr>
        <p:spPr>
          <a:xfrm rot="10800000">
            <a:off x="9056682" y="6434632"/>
            <a:ext cx="2341686" cy="855540"/>
          </a:xfrm>
          <a:prstGeom prst="rect">
            <a:avLst/>
          </a:prstGeom>
        </p:spPr>
        <p:txBody>
          <a:bodyPr lIns="50800" tIns="50800" rIns="50800" bIns="50800" rtlCol="0" anchor="ctr"/>
          <a:lstStyle/>
          <a:p>
            <a:pPr algn="ctr">
              <a:lnSpc>
                <a:spcPts val="2659"/>
              </a:lnSpc>
            </a:pPr>
            <a:endParaRPr/>
          </a:p>
        </p:txBody>
      </p:sp>
      <p:sp>
        <p:nvSpPr>
          <p:cNvPr id="16" name="Freeform 16"/>
          <p:cNvSpPr/>
          <p:nvPr/>
        </p:nvSpPr>
        <p:spPr>
          <a:xfrm flipH="1">
            <a:off x="7009881" y="7398846"/>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flipH="1">
            <a:off x="12860342" y="-1521432"/>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rot="2700000">
            <a:off x="12430700" y="7552056"/>
            <a:ext cx="739765" cy="739765"/>
          </a:xfrm>
          <a:custGeom>
            <a:avLst/>
            <a:gdLst/>
            <a:ahLst/>
            <a:cxnLst/>
            <a:rect l="l" t="t" r="r" b="b"/>
            <a:pathLst>
              <a:path w="739765" h="739765">
                <a:moveTo>
                  <a:pt x="0" y="0"/>
                </a:moveTo>
                <a:lnTo>
                  <a:pt x="739765" y="0"/>
                </a:lnTo>
                <a:lnTo>
                  <a:pt x="739765" y="739766"/>
                </a:lnTo>
                <a:lnTo>
                  <a:pt x="0" y="7397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rot="2700000">
            <a:off x="13263891" y="7626248"/>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p:cNvSpPr/>
          <p:nvPr/>
        </p:nvSpPr>
        <p:spPr>
          <a:xfrm rot="2700000">
            <a:off x="6922923" y="1207130"/>
            <a:ext cx="739765" cy="739765"/>
          </a:xfrm>
          <a:custGeom>
            <a:avLst/>
            <a:gdLst/>
            <a:ahLst/>
            <a:cxnLst/>
            <a:rect l="l" t="t" r="r" b="b"/>
            <a:pathLst>
              <a:path w="739765" h="739765">
                <a:moveTo>
                  <a:pt x="0" y="0"/>
                </a:moveTo>
                <a:lnTo>
                  <a:pt x="739765" y="0"/>
                </a:lnTo>
                <a:lnTo>
                  <a:pt x="739765" y="739765"/>
                </a:lnTo>
                <a:lnTo>
                  <a:pt x="0" y="7397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rot="2700000">
            <a:off x="6302452" y="1266996"/>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22" name="Marcador de contenido 13">
            <a:extLst>
              <a:ext uri="{FF2B5EF4-FFF2-40B4-BE49-F238E27FC236}">
                <a16:creationId xmlns:a16="http://schemas.microsoft.com/office/drawing/2014/main" id="{F412CCCB-749C-1F65-BE7A-9C73DDA398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7206" y="3151516"/>
            <a:ext cx="7126862" cy="4688501"/>
          </a:xfrm>
          <a:prstGeom prst="rect">
            <a:avLst/>
          </a:prstGeom>
        </p:spPr>
      </p:pic>
      <p:sp>
        <p:nvSpPr>
          <p:cNvPr id="23" name="TextBox 11">
            <a:extLst>
              <a:ext uri="{FF2B5EF4-FFF2-40B4-BE49-F238E27FC236}">
                <a16:creationId xmlns:a16="http://schemas.microsoft.com/office/drawing/2014/main" id="{2334F75D-B8B8-8EED-33F3-9B401074D356}"/>
              </a:ext>
            </a:extLst>
          </p:cNvPr>
          <p:cNvSpPr txBox="1"/>
          <p:nvPr/>
        </p:nvSpPr>
        <p:spPr>
          <a:xfrm>
            <a:off x="7815899" y="3588083"/>
            <a:ext cx="6357301" cy="1270861"/>
          </a:xfrm>
          <a:prstGeom prst="rect">
            <a:avLst/>
          </a:prstGeom>
        </p:spPr>
        <p:txBody>
          <a:bodyPr wrap="square" lIns="0" tIns="0" rIns="0" bIns="0" rtlCol="0" anchor="t">
            <a:spAutoFit/>
          </a:bodyPr>
          <a:lstStyle/>
          <a:p>
            <a:pPr algn="just">
              <a:lnSpc>
                <a:spcPts val="3400"/>
              </a:lnSpc>
            </a:pPr>
            <a:r>
              <a:rPr lang="es-ES" sz="2000" dirty="0">
                <a:solidFill>
                  <a:srgbClr val="FFFFFF"/>
                </a:solidFill>
                <a:latin typeface="Poppins"/>
                <a:ea typeface="Poppins"/>
                <a:cs typeface="Poppins"/>
                <a:sym typeface="Poppins"/>
              </a:rPr>
              <a:t>Los juegos de rating entre 3 y 4 concentra la mayoría de usuarios que juegan en un promedio menor a 25 horas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66005C">
                <a:alpha val="100000"/>
              </a:srgbClr>
            </a:gs>
            <a:gs pos="50000">
              <a:srgbClr val="744FA1">
                <a:alpha val="100000"/>
              </a:srgbClr>
            </a:gs>
            <a:gs pos="100000">
              <a:srgbClr val="D24F9A">
                <a:alpha val="100000"/>
              </a:srgbClr>
            </a:gs>
          </a:gsLst>
          <a:lin ang="0" scaled="0"/>
        </a:gradFill>
        <a:effectLst/>
      </p:bgPr>
    </p:bg>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864799" y="1070604"/>
            <a:ext cx="3996163" cy="380104"/>
          </a:xfrm>
          <a:prstGeom prst="rect">
            <a:avLst/>
          </a:prstGeom>
        </p:spPr>
        <p:txBody>
          <a:bodyPr wrap="square" lIns="0" tIns="0" rIns="0" bIns="0" rtlCol="0" anchor="t">
            <a:spAutoFit/>
          </a:bodyPr>
          <a:lstStyle/>
          <a:p>
            <a:pPr algn="l">
              <a:lnSpc>
                <a:spcPts val="3545"/>
              </a:lnSpc>
            </a:pPr>
            <a:r>
              <a:rPr lang="es-ES" sz="1600" i="1" dirty="0" err="1">
                <a:solidFill>
                  <a:srgbClr val="FFFFFF"/>
                </a:solidFill>
                <a:latin typeface="BP Imperial Bold Italics"/>
                <a:ea typeface="BP Imperial Bold Italics"/>
                <a:cs typeface="BP Imperial Bold Italics"/>
                <a:sym typeface="BP Imperial Bold Italics"/>
              </a:rPr>
              <a:t>Insights</a:t>
            </a:r>
            <a:r>
              <a:rPr lang="es-ES" sz="1600" i="1" dirty="0">
                <a:solidFill>
                  <a:srgbClr val="FFFFFF"/>
                </a:solidFill>
                <a:latin typeface="BP Imperial Bold Italics"/>
                <a:ea typeface="BP Imperial Bold Italics"/>
                <a:cs typeface="BP Imperial Bold Italics"/>
                <a:sym typeface="BP Imperial Bold Italics"/>
              </a:rPr>
              <a:t> sobre el Comportamiento del Usuario</a:t>
            </a:r>
          </a:p>
        </p:txBody>
      </p:sp>
      <p:sp>
        <p:nvSpPr>
          <p:cNvPr id="9" name="TextBox 9"/>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0" name="TextBox 10"/>
          <p:cNvSpPr txBox="1"/>
          <p:nvPr/>
        </p:nvSpPr>
        <p:spPr>
          <a:xfrm>
            <a:off x="641859" y="1492387"/>
            <a:ext cx="8414823" cy="1473930"/>
          </a:xfrm>
          <a:prstGeom prst="rect">
            <a:avLst/>
          </a:prstGeom>
        </p:spPr>
        <p:txBody>
          <a:bodyPr wrap="square" lIns="0" tIns="0" rIns="0" bIns="0" rtlCol="0" anchor="t">
            <a:spAutoFit/>
          </a:bodyPr>
          <a:lstStyle/>
          <a:p>
            <a:pPr algn="l">
              <a:lnSpc>
                <a:spcPts val="14000"/>
              </a:lnSpc>
            </a:pPr>
            <a:r>
              <a:rPr lang="en-US" sz="4000" i="1" dirty="0">
                <a:solidFill>
                  <a:srgbClr val="FFFFFF"/>
                </a:solidFill>
                <a:latin typeface="BP Imperial Bold Italics"/>
                <a:ea typeface="BP Imperial Bold Italics"/>
                <a:cs typeface="BP Imperial Bold Italics"/>
                <a:sym typeface="BP Imperial Bold Italics"/>
              </a:rPr>
              <a:t>¿</a:t>
            </a:r>
            <a:r>
              <a:rPr lang="en-US" sz="4000" i="1" dirty="0" err="1">
                <a:solidFill>
                  <a:srgbClr val="FFFFFF"/>
                </a:solidFill>
                <a:latin typeface="BP Imperial Bold Italics"/>
                <a:ea typeface="BP Imperial Bold Italics"/>
                <a:cs typeface="BP Imperial Bold Italics"/>
                <a:sym typeface="BP Imperial Bold Italics"/>
              </a:rPr>
              <a:t>cuánto</a:t>
            </a:r>
            <a:r>
              <a:rPr lang="en-US" sz="4000" i="1" dirty="0">
                <a:solidFill>
                  <a:srgbClr val="FFFFFF"/>
                </a:solidFill>
                <a:latin typeface="BP Imperial Bold Italics"/>
                <a:ea typeface="BP Imperial Bold Italics"/>
                <a:cs typeface="BP Imperial Bold Italics"/>
                <a:sym typeface="BP Imperial Bold Italics"/>
              </a:rPr>
              <a:t> </a:t>
            </a:r>
            <a:r>
              <a:rPr lang="en-US" sz="4000" i="1" dirty="0" err="1">
                <a:solidFill>
                  <a:srgbClr val="FFFFFF"/>
                </a:solidFill>
                <a:latin typeface="BP Imperial Bold Italics"/>
                <a:ea typeface="BP Imperial Bold Italics"/>
                <a:cs typeface="BP Imperial Bold Italics"/>
                <a:sym typeface="BP Imperial Bold Italics"/>
              </a:rPr>
              <a:t>juegan</a:t>
            </a:r>
            <a:r>
              <a:rPr lang="en-US" sz="4000" i="1" dirty="0">
                <a:solidFill>
                  <a:srgbClr val="FFFFFF"/>
                </a:solidFill>
                <a:latin typeface="BP Imperial Bold Italics"/>
                <a:ea typeface="BP Imperial Bold Italics"/>
                <a:cs typeface="BP Imperial Bold Italics"/>
                <a:sym typeface="BP Imperial Bold Italics"/>
              </a:rPr>
              <a:t> </a:t>
            </a:r>
            <a:r>
              <a:rPr lang="en-US" sz="4000" i="1" dirty="0" err="1">
                <a:solidFill>
                  <a:srgbClr val="FFFFFF"/>
                </a:solidFill>
                <a:latin typeface="BP Imperial Bold Italics"/>
                <a:ea typeface="BP Imperial Bold Italics"/>
                <a:cs typeface="BP Imperial Bold Italics"/>
                <a:sym typeface="BP Imperial Bold Italics"/>
              </a:rPr>
              <a:t>los</a:t>
            </a:r>
            <a:r>
              <a:rPr lang="en-US" sz="4000" i="1" dirty="0">
                <a:solidFill>
                  <a:srgbClr val="FFFFFF"/>
                </a:solidFill>
                <a:latin typeface="BP Imperial Bold Italics"/>
                <a:ea typeface="BP Imperial Bold Italics"/>
                <a:cs typeface="BP Imperial Bold Italics"/>
                <a:sym typeface="BP Imperial Bold Italics"/>
              </a:rPr>
              <a:t> </a:t>
            </a:r>
            <a:r>
              <a:rPr lang="en-US" sz="4000" i="1" dirty="0" err="1">
                <a:solidFill>
                  <a:srgbClr val="FFFFFF"/>
                </a:solidFill>
                <a:latin typeface="BP Imperial Bold Italics"/>
                <a:ea typeface="BP Imperial Bold Italics"/>
                <a:cs typeface="BP Imperial Bold Italics"/>
                <a:sym typeface="BP Imperial Bold Italics"/>
              </a:rPr>
              <a:t>usuarios</a:t>
            </a:r>
            <a:r>
              <a:rPr lang="en-US" sz="4000" i="1" dirty="0">
                <a:solidFill>
                  <a:srgbClr val="FFFFFF"/>
                </a:solidFill>
                <a:latin typeface="BP Imperial Bold Italics"/>
                <a:ea typeface="BP Imperial Bold Italics"/>
                <a:cs typeface="BP Imperial Bold Italics"/>
                <a:sym typeface="BP Imperial Bold Italics"/>
              </a:rPr>
              <a:t>?</a:t>
            </a:r>
          </a:p>
        </p:txBody>
      </p:sp>
      <p:sp>
        <p:nvSpPr>
          <p:cNvPr id="11" name="TextBox 11"/>
          <p:cNvSpPr txBox="1"/>
          <p:nvPr/>
        </p:nvSpPr>
        <p:spPr>
          <a:xfrm>
            <a:off x="7815899" y="3588083"/>
            <a:ext cx="6357301" cy="1270861"/>
          </a:xfrm>
          <a:prstGeom prst="rect">
            <a:avLst/>
          </a:prstGeom>
        </p:spPr>
        <p:txBody>
          <a:bodyPr wrap="square" lIns="0" tIns="0" rIns="0" bIns="0" rtlCol="0" anchor="t">
            <a:spAutoFit/>
          </a:bodyPr>
          <a:lstStyle/>
          <a:p>
            <a:pPr algn="just">
              <a:lnSpc>
                <a:spcPts val="3400"/>
              </a:lnSpc>
            </a:pPr>
            <a:r>
              <a:rPr lang="es-ES" sz="2000" dirty="0">
                <a:solidFill>
                  <a:srgbClr val="FFFFFF"/>
                </a:solidFill>
                <a:latin typeface="Poppins"/>
                <a:ea typeface="Poppins"/>
                <a:cs typeface="Poppins"/>
                <a:sym typeface="Poppins"/>
              </a:rPr>
              <a:t>Los juegos de rating entre 3 y 4 concentra la mayoría de usuarios que juegan en un promedio menor a 25 horas </a:t>
            </a:r>
          </a:p>
        </p:txBody>
      </p:sp>
      <p:sp>
        <p:nvSpPr>
          <p:cNvPr id="14" name="TextBox 14"/>
          <p:cNvSpPr txBox="1"/>
          <p:nvPr/>
        </p:nvSpPr>
        <p:spPr>
          <a:xfrm rot="10800000">
            <a:off x="9056682" y="6434632"/>
            <a:ext cx="2341686" cy="855540"/>
          </a:xfrm>
          <a:prstGeom prst="rect">
            <a:avLst/>
          </a:prstGeom>
        </p:spPr>
        <p:txBody>
          <a:bodyPr lIns="50800" tIns="50800" rIns="50800" bIns="50800" rtlCol="0" anchor="ctr"/>
          <a:lstStyle/>
          <a:p>
            <a:pPr algn="ctr">
              <a:lnSpc>
                <a:spcPts val="2659"/>
              </a:lnSpc>
            </a:pPr>
            <a:endParaRPr/>
          </a:p>
        </p:txBody>
      </p:sp>
      <p:sp>
        <p:nvSpPr>
          <p:cNvPr id="16" name="Freeform 16"/>
          <p:cNvSpPr/>
          <p:nvPr/>
        </p:nvSpPr>
        <p:spPr>
          <a:xfrm flipH="1">
            <a:off x="7009881" y="7398846"/>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flipH="1">
            <a:off x="12860342" y="-1521432"/>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rot="2700000">
            <a:off x="12430700" y="7552056"/>
            <a:ext cx="739765" cy="739765"/>
          </a:xfrm>
          <a:custGeom>
            <a:avLst/>
            <a:gdLst/>
            <a:ahLst/>
            <a:cxnLst/>
            <a:rect l="l" t="t" r="r" b="b"/>
            <a:pathLst>
              <a:path w="739765" h="739765">
                <a:moveTo>
                  <a:pt x="0" y="0"/>
                </a:moveTo>
                <a:lnTo>
                  <a:pt x="739765" y="0"/>
                </a:lnTo>
                <a:lnTo>
                  <a:pt x="739765" y="739766"/>
                </a:lnTo>
                <a:lnTo>
                  <a:pt x="0" y="7397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rot="2700000">
            <a:off x="13263891" y="7626248"/>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rot="2700000">
            <a:off x="6922923" y="1207130"/>
            <a:ext cx="739765" cy="739765"/>
          </a:xfrm>
          <a:custGeom>
            <a:avLst/>
            <a:gdLst/>
            <a:ahLst/>
            <a:cxnLst/>
            <a:rect l="l" t="t" r="r" b="b"/>
            <a:pathLst>
              <a:path w="739765" h="739765">
                <a:moveTo>
                  <a:pt x="0" y="0"/>
                </a:moveTo>
                <a:lnTo>
                  <a:pt x="739765" y="0"/>
                </a:lnTo>
                <a:lnTo>
                  <a:pt x="739765" y="739765"/>
                </a:lnTo>
                <a:lnTo>
                  <a:pt x="0" y="7397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rot="2700000">
            <a:off x="6302452" y="1266996"/>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22" name="Marcador de contenido 13">
            <a:extLst>
              <a:ext uri="{FF2B5EF4-FFF2-40B4-BE49-F238E27FC236}">
                <a16:creationId xmlns:a16="http://schemas.microsoft.com/office/drawing/2014/main" id="{F412CCCB-749C-1F65-BE7A-9C73DDA398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206" y="3151516"/>
            <a:ext cx="7126862" cy="4688501"/>
          </a:xfrm>
          <a:prstGeom prst="rect">
            <a:avLst/>
          </a:prstGeom>
        </p:spPr>
      </p:pic>
      <p:graphicFrame>
        <p:nvGraphicFramePr>
          <p:cNvPr id="12" name="Tabla 11">
            <a:extLst>
              <a:ext uri="{FF2B5EF4-FFF2-40B4-BE49-F238E27FC236}">
                <a16:creationId xmlns:a16="http://schemas.microsoft.com/office/drawing/2014/main" id="{2C79279C-9D61-B37E-5F44-007F5A72C726}"/>
              </a:ext>
            </a:extLst>
          </p:cNvPr>
          <p:cNvGraphicFramePr>
            <a:graphicFrameLocks noGrp="1"/>
          </p:cNvGraphicFramePr>
          <p:nvPr>
            <p:extLst>
              <p:ext uri="{D42A27DB-BD31-4B8C-83A1-F6EECF244321}">
                <p14:modId xmlns:p14="http://schemas.microsoft.com/office/powerpoint/2010/main" val="262557157"/>
              </p:ext>
            </p:extLst>
          </p:nvPr>
        </p:nvGraphicFramePr>
        <p:xfrm>
          <a:off x="7883798" y="5179179"/>
          <a:ext cx="4512105" cy="2317092"/>
        </p:xfrm>
        <a:graphic>
          <a:graphicData uri="http://schemas.openxmlformats.org/drawingml/2006/table">
            <a:tbl>
              <a:tblPr firstRow="1" bandRow="1">
                <a:tableStyleId>{2D5ABB26-0587-4C30-8999-92F81FD0307C}</a:tableStyleId>
              </a:tblPr>
              <a:tblGrid>
                <a:gridCol w="1562562">
                  <a:extLst>
                    <a:ext uri="{9D8B030D-6E8A-4147-A177-3AD203B41FA5}">
                      <a16:colId xmlns:a16="http://schemas.microsoft.com/office/drawing/2014/main" val="136958702"/>
                    </a:ext>
                  </a:extLst>
                </a:gridCol>
                <a:gridCol w="1599139">
                  <a:extLst>
                    <a:ext uri="{9D8B030D-6E8A-4147-A177-3AD203B41FA5}">
                      <a16:colId xmlns:a16="http://schemas.microsoft.com/office/drawing/2014/main" val="3067709851"/>
                    </a:ext>
                  </a:extLst>
                </a:gridCol>
                <a:gridCol w="1350404">
                  <a:extLst>
                    <a:ext uri="{9D8B030D-6E8A-4147-A177-3AD203B41FA5}">
                      <a16:colId xmlns:a16="http://schemas.microsoft.com/office/drawing/2014/main" val="3472993749"/>
                    </a:ext>
                  </a:extLst>
                </a:gridCol>
              </a:tblGrid>
              <a:tr h="195713">
                <a:tc>
                  <a:txBody>
                    <a:bodyPr/>
                    <a:lstStyle/>
                    <a:p>
                      <a:pPr algn="ctr"/>
                      <a:r>
                        <a:rPr lang="es-ES" sz="1400" kern="1200" dirty="0" err="1">
                          <a:solidFill>
                            <a:srgbClr val="FFFFFF"/>
                          </a:solidFill>
                          <a:latin typeface="Poppins"/>
                          <a:cs typeface="Poppins"/>
                        </a:rPr>
                        <a:t>Name</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err="1">
                          <a:solidFill>
                            <a:srgbClr val="FFFFFF"/>
                          </a:solidFill>
                          <a:latin typeface="Poppins"/>
                          <a:cs typeface="Poppins"/>
                        </a:rPr>
                        <a:t>Playtime</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rating</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28044617"/>
                  </a:ext>
                </a:extLst>
              </a:tr>
              <a:tr h="346261">
                <a:tc>
                  <a:txBody>
                    <a:bodyPr/>
                    <a:lstStyle/>
                    <a:p>
                      <a:pPr algn="ctr"/>
                      <a:r>
                        <a:rPr lang="es-ES" sz="1400" kern="1200" dirty="0">
                          <a:solidFill>
                            <a:srgbClr val="FFFFFF"/>
                          </a:solidFill>
                          <a:latin typeface="Poppins"/>
                          <a:cs typeface="Poppins"/>
                        </a:rPr>
                        <a:t>Persona 5 </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105</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4.36</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62282848"/>
                  </a:ext>
                </a:extLst>
              </a:tr>
              <a:tr h="195713">
                <a:tc>
                  <a:txBody>
                    <a:bodyPr/>
                    <a:lstStyle/>
                    <a:p>
                      <a:pPr algn="ctr"/>
                      <a:r>
                        <a:rPr lang="es-ES" sz="1400" kern="1200" dirty="0" err="1">
                          <a:solidFill>
                            <a:srgbClr val="FFFFFF"/>
                          </a:solidFill>
                          <a:latin typeface="Poppins"/>
                          <a:cs typeface="Poppins"/>
                        </a:rPr>
                        <a:t>Roblox</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173</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3.24</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05934874"/>
                  </a:ext>
                </a:extLst>
              </a:tr>
              <a:tr h="346261">
                <a:tc>
                  <a:txBody>
                    <a:bodyPr/>
                    <a:lstStyle/>
                    <a:p>
                      <a:pPr algn="ctr"/>
                      <a:r>
                        <a:rPr lang="es-ES" sz="1400" kern="1200" dirty="0" err="1">
                          <a:solidFill>
                            <a:srgbClr val="FFFFFF"/>
                          </a:solidFill>
                          <a:latin typeface="Poppins"/>
                          <a:cs typeface="Poppins"/>
                        </a:rPr>
                        <a:t>Ashesh</a:t>
                      </a:r>
                      <a:r>
                        <a:rPr lang="es-ES" sz="1400" kern="1200" dirty="0">
                          <a:solidFill>
                            <a:srgbClr val="FFFFFF"/>
                          </a:solidFill>
                          <a:latin typeface="Poppins"/>
                          <a:cs typeface="Poppins"/>
                        </a:rPr>
                        <a:t> Cricket</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130</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3.21</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49177839"/>
                  </a:ext>
                </a:extLst>
              </a:tr>
              <a:tr h="496810">
                <a:tc>
                  <a:txBody>
                    <a:bodyPr/>
                    <a:lstStyle/>
                    <a:p>
                      <a:pPr algn="ctr"/>
                      <a:r>
                        <a:rPr lang="en-US" sz="1400" kern="1200" dirty="0">
                          <a:solidFill>
                            <a:srgbClr val="FFFFFF"/>
                          </a:solidFill>
                          <a:latin typeface="Poppins"/>
                          <a:cs typeface="Poppins"/>
                        </a:rPr>
                        <a:t>Akash: Path of the Five</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n-US" sz="1400" kern="1200" dirty="0">
                          <a:solidFill>
                            <a:srgbClr val="FFFFFF"/>
                          </a:solidFill>
                          <a:latin typeface="Poppins"/>
                          <a:cs typeface="Poppins"/>
                        </a:rPr>
                        <a:t>100</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0.00</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07061124"/>
                  </a:ext>
                </a:extLst>
              </a:tr>
              <a:tr h="496810">
                <a:tc>
                  <a:txBody>
                    <a:bodyPr/>
                    <a:lstStyle/>
                    <a:p>
                      <a:pPr algn="ctr"/>
                      <a:r>
                        <a:rPr lang="en-US" sz="1400" kern="1200" dirty="0">
                          <a:solidFill>
                            <a:srgbClr val="FFFFFF"/>
                          </a:solidFill>
                          <a:latin typeface="Poppins"/>
                          <a:cs typeface="Poppins"/>
                        </a:rPr>
                        <a:t>Duck Life: Battle </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186</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0.00</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12159960"/>
                  </a:ext>
                </a:extLst>
              </a:tr>
            </a:tbl>
          </a:graphicData>
        </a:graphic>
      </p:graphicFrame>
      <p:grpSp>
        <p:nvGrpSpPr>
          <p:cNvPr id="23" name="Group 4">
            <a:extLst>
              <a:ext uri="{FF2B5EF4-FFF2-40B4-BE49-F238E27FC236}">
                <a16:creationId xmlns:a16="http://schemas.microsoft.com/office/drawing/2014/main" id="{256E7835-C90A-76C6-598F-EAB3A0164E7E}"/>
              </a:ext>
            </a:extLst>
          </p:cNvPr>
          <p:cNvGrpSpPr/>
          <p:nvPr/>
        </p:nvGrpSpPr>
        <p:grpSpPr>
          <a:xfrm>
            <a:off x="12708358" y="4636361"/>
            <a:ext cx="5579642" cy="3203656"/>
            <a:chOff x="0" y="0"/>
            <a:chExt cx="12918358" cy="7254126"/>
          </a:xfrm>
        </p:grpSpPr>
        <p:sp>
          <p:nvSpPr>
            <p:cNvPr id="24" name="Freeform 5">
              <a:extLst>
                <a:ext uri="{FF2B5EF4-FFF2-40B4-BE49-F238E27FC236}">
                  <a16:creationId xmlns:a16="http://schemas.microsoft.com/office/drawing/2014/main" id="{443E7B40-1C60-3F1C-C5C8-B7595A430DD4}"/>
                </a:ext>
              </a:extLst>
            </p:cNvPr>
            <p:cNvSpPr/>
            <p:nvPr/>
          </p:nvSpPr>
          <p:spPr>
            <a:xfrm>
              <a:off x="0" y="0"/>
              <a:ext cx="12918357" cy="7254126"/>
            </a:xfrm>
            <a:custGeom>
              <a:avLst/>
              <a:gdLst/>
              <a:ahLst/>
              <a:cxnLst/>
              <a:rect l="l" t="t" r="r" b="b"/>
              <a:pathLst>
                <a:path w="12918357" h="7254126">
                  <a:moveTo>
                    <a:pt x="12918357" y="7254126"/>
                  </a:moveTo>
                  <a:lnTo>
                    <a:pt x="2748786" y="7254126"/>
                  </a:lnTo>
                  <a:lnTo>
                    <a:pt x="0" y="0"/>
                  </a:lnTo>
                  <a:lnTo>
                    <a:pt x="10169572" y="0"/>
                  </a:lnTo>
                  <a:lnTo>
                    <a:pt x="12918357" y="7254126"/>
                  </a:lnTo>
                  <a:close/>
                </a:path>
              </a:pathLst>
            </a:custGeom>
            <a:blipFill>
              <a:blip r:embed="rId13"/>
              <a:stretch>
                <a:fillRect t="-9360" b="-9360"/>
              </a:stretch>
            </a:blipFill>
          </p:spPr>
        </p:sp>
      </p:grpSp>
    </p:spTree>
    <p:extLst>
      <p:ext uri="{BB962C8B-B14F-4D97-AF65-F5344CB8AC3E}">
        <p14:creationId xmlns:p14="http://schemas.microsoft.com/office/powerpoint/2010/main" val="3072786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66005C">
                <a:alpha val="100000"/>
              </a:srgbClr>
            </a:gs>
            <a:gs pos="50000">
              <a:srgbClr val="5B0066">
                <a:alpha val="100000"/>
              </a:srgbClr>
            </a:gs>
            <a:gs pos="100000">
              <a:srgbClr val="8886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10800000">
            <a:off x="-1784224" y="3603926"/>
            <a:ext cx="21856448" cy="1539574"/>
            <a:chOff x="0" y="0"/>
            <a:chExt cx="5756431" cy="405484"/>
          </a:xfrm>
        </p:grpSpPr>
        <p:sp>
          <p:nvSpPr>
            <p:cNvPr id="6" name="Freeform 6"/>
            <p:cNvSpPr/>
            <p:nvPr/>
          </p:nvSpPr>
          <p:spPr>
            <a:xfrm>
              <a:off x="0" y="0"/>
              <a:ext cx="5756431" cy="405484"/>
            </a:xfrm>
            <a:custGeom>
              <a:avLst/>
              <a:gdLst/>
              <a:ahLst/>
              <a:cxnLst/>
              <a:rect l="l" t="t" r="r" b="b"/>
              <a:pathLst>
                <a:path w="5756431" h="405484">
                  <a:moveTo>
                    <a:pt x="0" y="0"/>
                  </a:moveTo>
                  <a:lnTo>
                    <a:pt x="5756431" y="0"/>
                  </a:lnTo>
                  <a:lnTo>
                    <a:pt x="5756431" y="405484"/>
                  </a:lnTo>
                  <a:lnTo>
                    <a:pt x="0" y="405484"/>
                  </a:lnTo>
                  <a:close/>
                </a:path>
              </a:pathLst>
            </a:custGeom>
            <a:gradFill rotWithShape="1">
              <a:gsLst>
                <a:gs pos="0">
                  <a:srgbClr val="744FA1">
                    <a:alpha val="100000"/>
                  </a:srgbClr>
                </a:gs>
                <a:gs pos="100000">
                  <a:srgbClr val="D24F9A">
                    <a:alpha val="100000"/>
                  </a:srgbClr>
                </a:gs>
              </a:gsLst>
              <a:lin ang="0"/>
            </a:gradFill>
          </p:spPr>
        </p:sp>
        <p:sp>
          <p:nvSpPr>
            <p:cNvPr id="7" name="TextBox 7"/>
            <p:cNvSpPr txBox="1"/>
            <p:nvPr/>
          </p:nvSpPr>
          <p:spPr>
            <a:xfrm>
              <a:off x="0" y="-123825"/>
              <a:ext cx="5756431" cy="529309"/>
            </a:xfrm>
            <a:prstGeom prst="rect">
              <a:avLst/>
            </a:prstGeom>
          </p:spPr>
          <p:txBody>
            <a:bodyPr lIns="50800" tIns="50800" rIns="50800" bIns="50800" rtlCol="0" anchor="ctr"/>
            <a:lstStyle/>
            <a:p>
              <a:pPr algn="ctr">
                <a:lnSpc>
                  <a:spcPts val="3400"/>
                </a:lnSpc>
              </a:pPr>
              <a:endParaRPr/>
            </a:p>
          </p:txBody>
        </p:sp>
      </p:grpSp>
      <p:grpSp>
        <p:nvGrpSpPr>
          <p:cNvPr id="8" name="Group 8"/>
          <p:cNvGrpSpPr/>
          <p:nvPr/>
        </p:nvGrpSpPr>
        <p:grpSpPr>
          <a:xfrm>
            <a:off x="1032782" y="2996565"/>
            <a:ext cx="4626429" cy="2623185"/>
            <a:chOff x="0" y="0"/>
            <a:chExt cx="6350000" cy="3600450"/>
          </a:xfrm>
        </p:grpSpPr>
        <p:sp>
          <p:nvSpPr>
            <p:cNvPr id="9" name="Freeform 9"/>
            <p:cNvSpPr/>
            <p:nvPr/>
          </p:nvSpPr>
          <p:spPr>
            <a:xfrm>
              <a:off x="0" y="0"/>
              <a:ext cx="6350000" cy="3600450"/>
            </a:xfrm>
            <a:custGeom>
              <a:avLst/>
              <a:gdLst/>
              <a:ahLst/>
              <a:cxnLst/>
              <a:rect l="l" t="t" r="r" b="b"/>
              <a:pathLst>
                <a:path w="6350000" h="3600450">
                  <a:moveTo>
                    <a:pt x="0" y="0"/>
                  </a:moveTo>
                  <a:lnTo>
                    <a:pt x="5050790" y="0"/>
                  </a:lnTo>
                  <a:lnTo>
                    <a:pt x="6350000" y="1334770"/>
                  </a:lnTo>
                  <a:lnTo>
                    <a:pt x="6350000" y="3600450"/>
                  </a:lnTo>
                  <a:lnTo>
                    <a:pt x="0" y="3600450"/>
                  </a:lnTo>
                  <a:close/>
                </a:path>
              </a:pathLst>
            </a:custGeom>
            <a:blipFill>
              <a:blip r:embed="rId8"/>
              <a:stretch>
                <a:fillRect t="-8752" b="-8752"/>
              </a:stretch>
            </a:blipFill>
          </p:spPr>
        </p:sp>
      </p:grpSp>
      <p:sp>
        <p:nvSpPr>
          <p:cNvPr id="10" name="TextBox 10"/>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11" name="TextBox 11"/>
          <p:cNvSpPr txBox="1"/>
          <p:nvPr/>
        </p:nvSpPr>
        <p:spPr>
          <a:xfrm>
            <a:off x="1028700" y="8769350"/>
            <a:ext cx="4182320" cy="4254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www.reallygreatsite.com</a:t>
            </a:r>
          </a:p>
        </p:txBody>
      </p:sp>
      <p:sp>
        <p:nvSpPr>
          <p:cNvPr id="12" name="TextBox 12"/>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3" name="TextBox 13"/>
          <p:cNvSpPr txBox="1"/>
          <p:nvPr/>
        </p:nvSpPr>
        <p:spPr>
          <a:xfrm>
            <a:off x="5923192" y="815795"/>
            <a:ext cx="6441616" cy="1755774"/>
          </a:xfrm>
          <a:prstGeom prst="rect">
            <a:avLst/>
          </a:prstGeom>
        </p:spPr>
        <p:txBody>
          <a:bodyPr lIns="0" tIns="0" rIns="0" bIns="0" rtlCol="0" anchor="t">
            <a:spAutoFit/>
          </a:bodyPr>
          <a:lstStyle/>
          <a:p>
            <a:pPr algn="ctr">
              <a:lnSpc>
                <a:spcPts val="14000"/>
              </a:lnSpc>
            </a:pPr>
            <a:r>
              <a:rPr lang="en-US" sz="10000" i="1">
                <a:solidFill>
                  <a:srgbClr val="FFFFFF"/>
                </a:solidFill>
                <a:latin typeface="BP Imperial Bold Italics"/>
                <a:ea typeface="BP Imperial Bold Italics"/>
                <a:cs typeface="BP Imperial Bold Italics"/>
                <a:sym typeface="BP Imperial Bold Italics"/>
              </a:rPr>
              <a:t>OUR HISTORY</a:t>
            </a:r>
          </a:p>
        </p:txBody>
      </p:sp>
      <p:sp>
        <p:nvSpPr>
          <p:cNvPr id="14" name="TextBox 14"/>
          <p:cNvSpPr txBox="1"/>
          <p:nvPr/>
        </p:nvSpPr>
        <p:spPr>
          <a:xfrm>
            <a:off x="1040408" y="6357716"/>
            <a:ext cx="4618802"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id="15" name="TextBox 15"/>
          <p:cNvSpPr txBox="1"/>
          <p:nvPr/>
        </p:nvSpPr>
        <p:spPr>
          <a:xfrm>
            <a:off x="1040408" y="5843809"/>
            <a:ext cx="2591138" cy="909288"/>
          </a:xfrm>
          <a:prstGeom prst="rect">
            <a:avLst/>
          </a:prstGeom>
        </p:spPr>
        <p:txBody>
          <a:bodyPr lIns="0" tIns="0" rIns="0" bIns="0" rtlCol="0" anchor="t">
            <a:spAutoFit/>
          </a:bodyPr>
          <a:lstStyle/>
          <a:p>
            <a:pPr algn="just">
              <a:lnSpc>
                <a:spcPts val="3739"/>
              </a:lnSpc>
            </a:pPr>
            <a:r>
              <a:rPr lang="en-US" sz="2199" b="1" dirty="0" err="1">
                <a:solidFill>
                  <a:srgbClr val="FFFFFF"/>
                </a:solidFill>
                <a:latin typeface="Poppins Bold"/>
                <a:ea typeface="Poppins Bold"/>
                <a:cs typeface="Poppins Bold"/>
                <a:sym typeface="Poppins Bold"/>
              </a:rPr>
              <a:t>Identificación</a:t>
            </a:r>
            <a:r>
              <a:rPr lang="en-US" sz="2199" b="1" dirty="0">
                <a:solidFill>
                  <a:srgbClr val="FFFFFF"/>
                </a:solidFill>
                <a:latin typeface="Poppins Bold"/>
                <a:ea typeface="Poppins Bold"/>
                <a:cs typeface="Poppins Bold"/>
                <a:sym typeface="Poppins Bold"/>
              </a:rPr>
              <a:t> de </a:t>
            </a:r>
            <a:r>
              <a:rPr lang="en-US" sz="2199" b="1" dirty="0" err="1">
                <a:solidFill>
                  <a:srgbClr val="FFFFFF"/>
                </a:solidFill>
                <a:latin typeface="Poppins Bold"/>
                <a:ea typeface="Poppins Bold"/>
                <a:cs typeface="Poppins Bold"/>
                <a:sym typeface="Poppins Bold"/>
              </a:rPr>
              <a:t>los</a:t>
            </a:r>
            <a:r>
              <a:rPr lang="en-US" sz="2199" b="1" dirty="0">
                <a:solidFill>
                  <a:srgbClr val="FFFFFF"/>
                </a:solidFill>
                <a:latin typeface="Poppins Bold"/>
                <a:ea typeface="Poppins Bold"/>
                <a:cs typeface="Poppins Bold"/>
                <a:sym typeface="Poppins Bold"/>
              </a:rPr>
              <a:t> </a:t>
            </a:r>
          </a:p>
        </p:txBody>
      </p:sp>
      <p:grpSp>
        <p:nvGrpSpPr>
          <p:cNvPr id="16" name="Group 16"/>
          <p:cNvGrpSpPr/>
          <p:nvPr/>
        </p:nvGrpSpPr>
        <p:grpSpPr>
          <a:xfrm>
            <a:off x="6830786" y="2996565"/>
            <a:ext cx="4626429" cy="2623185"/>
            <a:chOff x="0" y="0"/>
            <a:chExt cx="6350000" cy="3600450"/>
          </a:xfrm>
        </p:grpSpPr>
        <p:sp>
          <p:nvSpPr>
            <p:cNvPr id="17" name="Freeform 17"/>
            <p:cNvSpPr/>
            <p:nvPr/>
          </p:nvSpPr>
          <p:spPr>
            <a:xfrm>
              <a:off x="0" y="0"/>
              <a:ext cx="6350000" cy="3600450"/>
            </a:xfrm>
            <a:custGeom>
              <a:avLst/>
              <a:gdLst/>
              <a:ahLst/>
              <a:cxnLst/>
              <a:rect l="l" t="t" r="r" b="b"/>
              <a:pathLst>
                <a:path w="6350000" h="3600450">
                  <a:moveTo>
                    <a:pt x="0" y="0"/>
                  </a:moveTo>
                  <a:lnTo>
                    <a:pt x="5050790" y="0"/>
                  </a:lnTo>
                  <a:lnTo>
                    <a:pt x="6350000" y="1334770"/>
                  </a:lnTo>
                  <a:lnTo>
                    <a:pt x="6350000" y="3600450"/>
                  </a:lnTo>
                  <a:lnTo>
                    <a:pt x="0" y="3600450"/>
                  </a:lnTo>
                  <a:close/>
                </a:path>
              </a:pathLst>
            </a:custGeom>
            <a:blipFill>
              <a:blip r:embed="rId9"/>
              <a:stretch>
                <a:fillRect t="-8807" b="-8807"/>
              </a:stretch>
            </a:blipFill>
          </p:spPr>
        </p:sp>
      </p:grpSp>
      <p:sp>
        <p:nvSpPr>
          <p:cNvPr id="18" name="TextBox 18"/>
          <p:cNvSpPr txBox="1"/>
          <p:nvPr/>
        </p:nvSpPr>
        <p:spPr>
          <a:xfrm>
            <a:off x="6838412" y="6357716"/>
            <a:ext cx="4618802"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id="19" name="TextBox 19"/>
          <p:cNvSpPr txBox="1"/>
          <p:nvPr/>
        </p:nvSpPr>
        <p:spPr>
          <a:xfrm>
            <a:off x="6838412" y="5843809"/>
            <a:ext cx="2591138" cy="450850"/>
          </a:xfrm>
          <a:prstGeom prst="rect">
            <a:avLst/>
          </a:prstGeom>
        </p:spPr>
        <p:txBody>
          <a:bodyPr lIns="0" tIns="0" rIns="0" bIns="0" rtlCol="0" anchor="t">
            <a:spAutoFit/>
          </a:bodyPr>
          <a:lstStyle/>
          <a:p>
            <a:pPr algn="just">
              <a:lnSpc>
                <a:spcPts val="3739"/>
              </a:lnSpc>
            </a:pPr>
            <a:r>
              <a:rPr lang="en-US" sz="2199" b="1">
                <a:solidFill>
                  <a:srgbClr val="FFFFFF"/>
                </a:solidFill>
                <a:latin typeface="Poppins Bold"/>
                <a:ea typeface="Poppins Bold"/>
                <a:cs typeface="Poppins Bold"/>
                <a:sym typeface="Poppins Bold"/>
              </a:rPr>
              <a:t>2023</a:t>
            </a:r>
          </a:p>
        </p:txBody>
      </p:sp>
      <p:grpSp>
        <p:nvGrpSpPr>
          <p:cNvPr id="20" name="Group 20"/>
          <p:cNvGrpSpPr/>
          <p:nvPr/>
        </p:nvGrpSpPr>
        <p:grpSpPr>
          <a:xfrm>
            <a:off x="12632871" y="2996565"/>
            <a:ext cx="4626429" cy="2623185"/>
            <a:chOff x="0" y="0"/>
            <a:chExt cx="6350000" cy="3600450"/>
          </a:xfrm>
        </p:grpSpPr>
        <p:sp>
          <p:nvSpPr>
            <p:cNvPr id="21" name="Freeform 21"/>
            <p:cNvSpPr/>
            <p:nvPr/>
          </p:nvSpPr>
          <p:spPr>
            <a:xfrm>
              <a:off x="0" y="0"/>
              <a:ext cx="6350000" cy="3600450"/>
            </a:xfrm>
            <a:custGeom>
              <a:avLst/>
              <a:gdLst/>
              <a:ahLst/>
              <a:cxnLst/>
              <a:rect l="l" t="t" r="r" b="b"/>
              <a:pathLst>
                <a:path w="6350000" h="3600450">
                  <a:moveTo>
                    <a:pt x="0" y="0"/>
                  </a:moveTo>
                  <a:lnTo>
                    <a:pt x="5050790" y="0"/>
                  </a:lnTo>
                  <a:lnTo>
                    <a:pt x="6350000" y="1334770"/>
                  </a:lnTo>
                  <a:lnTo>
                    <a:pt x="6350000" y="3600450"/>
                  </a:lnTo>
                  <a:lnTo>
                    <a:pt x="0" y="3600450"/>
                  </a:lnTo>
                  <a:close/>
                </a:path>
              </a:pathLst>
            </a:custGeom>
            <a:blipFill>
              <a:blip r:embed="rId10"/>
              <a:stretch>
                <a:fillRect t="-8752" b="-8752"/>
              </a:stretch>
            </a:blipFill>
          </p:spPr>
        </p:sp>
      </p:grpSp>
      <p:sp>
        <p:nvSpPr>
          <p:cNvPr id="22" name="TextBox 22"/>
          <p:cNvSpPr txBox="1"/>
          <p:nvPr/>
        </p:nvSpPr>
        <p:spPr>
          <a:xfrm>
            <a:off x="12640498" y="6357716"/>
            <a:ext cx="4618802"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id="23" name="TextBox 23"/>
          <p:cNvSpPr txBox="1"/>
          <p:nvPr/>
        </p:nvSpPr>
        <p:spPr>
          <a:xfrm>
            <a:off x="12640498" y="5843809"/>
            <a:ext cx="2591138" cy="450850"/>
          </a:xfrm>
          <a:prstGeom prst="rect">
            <a:avLst/>
          </a:prstGeom>
        </p:spPr>
        <p:txBody>
          <a:bodyPr lIns="0" tIns="0" rIns="0" bIns="0" rtlCol="0" anchor="t">
            <a:spAutoFit/>
          </a:bodyPr>
          <a:lstStyle/>
          <a:p>
            <a:pPr algn="just">
              <a:lnSpc>
                <a:spcPts val="3739"/>
              </a:lnSpc>
            </a:pPr>
            <a:r>
              <a:rPr lang="en-US" sz="2199" b="1">
                <a:solidFill>
                  <a:srgbClr val="FFFFFF"/>
                </a:solidFill>
                <a:latin typeface="Poppins Bold"/>
                <a:ea typeface="Poppins Bold"/>
                <a:cs typeface="Poppins Bold"/>
                <a:sym typeface="Poppins Bold"/>
              </a:rPr>
              <a:t>2024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66005C">
                <a:alpha val="100000"/>
              </a:srgbClr>
            </a:gs>
            <a:gs pos="50000">
              <a:srgbClr val="5B0066">
                <a:alpha val="100000"/>
              </a:srgbClr>
            </a:gs>
            <a:gs pos="100000">
              <a:srgbClr val="8886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009556" y="0"/>
            <a:ext cx="9575665" cy="10772623"/>
            <a:chOff x="0" y="0"/>
            <a:chExt cx="5370413" cy="6041715"/>
          </a:xfrm>
        </p:grpSpPr>
        <p:sp>
          <p:nvSpPr>
            <p:cNvPr id="3" name="Freeform 3"/>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A3D376"/>
            </a:solidFill>
          </p:spPr>
        </p:sp>
        <p:sp>
          <p:nvSpPr>
            <p:cNvPr id="4" name="Freeform 4"/>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2"/>
              <a:stretch>
                <a:fillRect t="-22140" b="-11192"/>
              </a:stretch>
            </a:blipFill>
          </p:spPr>
        </p:sp>
      </p:grpSp>
      <p:grpSp>
        <p:nvGrpSpPr>
          <p:cNvPr id="5" name="Group 5"/>
          <p:cNvGrpSpPr/>
          <p:nvPr/>
        </p:nvGrpSpPr>
        <p:grpSpPr>
          <a:xfrm rot="-7954674">
            <a:off x="4163373" y="5640173"/>
            <a:ext cx="21856448" cy="879836"/>
            <a:chOff x="0" y="0"/>
            <a:chExt cx="5756431" cy="231726"/>
          </a:xfrm>
        </p:grpSpPr>
        <p:sp>
          <p:nvSpPr>
            <p:cNvPr id="6" name="Freeform 6"/>
            <p:cNvSpPr/>
            <p:nvPr/>
          </p:nvSpPr>
          <p:spPr>
            <a:xfrm>
              <a:off x="0" y="0"/>
              <a:ext cx="5756431" cy="231726"/>
            </a:xfrm>
            <a:custGeom>
              <a:avLst/>
              <a:gdLst/>
              <a:ahLst/>
              <a:cxnLst/>
              <a:rect l="l" t="t" r="r" b="b"/>
              <a:pathLst>
                <a:path w="5756431" h="231726">
                  <a:moveTo>
                    <a:pt x="0" y="0"/>
                  </a:moveTo>
                  <a:lnTo>
                    <a:pt x="5756431" y="0"/>
                  </a:lnTo>
                  <a:lnTo>
                    <a:pt x="5756431" y="231726"/>
                  </a:lnTo>
                  <a:lnTo>
                    <a:pt x="0" y="231726"/>
                  </a:lnTo>
                  <a:close/>
                </a:path>
              </a:pathLst>
            </a:custGeom>
            <a:gradFill rotWithShape="1">
              <a:gsLst>
                <a:gs pos="0">
                  <a:srgbClr val="744FA1">
                    <a:alpha val="100000"/>
                  </a:srgbClr>
                </a:gs>
                <a:gs pos="100000">
                  <a:srgbClr val="D24F9A">
                    <a:alpha val="100000"/>
                  </a:srgbClr>
                </a:gs>
              </a:gsLst>
              <a:lin ang="0"/>
            </a:gradFill>
          </p:spPr>
        </p:sp>
        <p:sp>
          <p:nvSpPr>
            <p:cNvPr id="7" name="TextBox 7"/>
            <p:cNvSpPr txBox="1"/>
            <p:nvPr/>
          </p:nvSpPr>
          <p:spPr>
            <a:xfrm>
              <a:off x="0" y="-123825"/>
              <a:ext cx="5756431" cy="355551"/>
            </a:xfrm>
            <a:prstGeom prst="rect">
              <a:avLst/>
            </a:prstGeom>
          </p:spPr>
          <p:txBody>
            <a:bodyPr lIns="50800" tIns="50800" rIns="50800" bIns="50800" rtlCol="0" anchor="ctr"/>
            <a:lstStyle/>
            <a:p>
              <a:pPr algn="ctr">
                <a:lnSpc>
                  <a:spcPts val="3400"/>
                </a:lnSpc>
              </a:pPr>
              <a:endParaRPr/>
            </a:p>
          </p:txBody>
        </p:sp>
      </p:grpSp>
      <p:sp>
        <p:nvSpPr>
          <p:cNvPr id="8" name="Freeform 8"/>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rot="-10800000">
            <a:off x="1165135" y="7077143"/>
            <a:ext cx="2341686" cy="710879"/>
            <a:chOff x="0" y="0"/>
            <a:chExt cx="616740" cy="187227"/>
          </a:xfrm>
        </p:grpSpPr>
        <p:sp>
          <p:nvSpPr>
            <p:cNvPr id="11" name="Freeform 11"/>
            <p:cNvSpPr/>
            <p:nvPr/>
          </p:nvSpPr>
          <p:spPr>
            <a:xfrm>
              <a:off x="0" y="0"/>
              <a:ext cx="616740" cy="187227"/>
            </a:xfrm>
            <a:custGeom>
              <a:avLst/>
              <a:gdLst/>
              <a:ahLst/>
              <a:cxnLst/>
              <a:rect l="l" t="t" r="r" b="b"/>
              <a:pathLst>
                <a:path w="616740" h="187227">
                  <a:moveTo>
                    <a:pt x="0" y="0"/>
                  </a:moveTo>
                  <a:lnTo>
                    <a:pt x="616740" y="0"/>
                  </a:lnTo>
                  <a:lnTo>
                    <a:pt x="616740" y="187227"/>
                  </a:lnTo>
                  <a:lnTo>
                    <a:pt x="0" y="187227"/>
                  </a:lnTo>
                  <a:close/>
                </a:path>
              </a:pathLst>
            </a:custGeom>
            <a:solidFill>
              <a:srgbClr val="000000">
                <a:alpha val="0"/>
              </a:srgbClr>
            </a:solidFill>
            <a:ln w="38100" cap="sq">
              <a:solidFill>
                <a:srgbClr val="FFFFFF"/>
              </a:solidFill>
              <a:prstDash val="solid"/>
              <a:miter/>
            </a:ln>
          </p:spPr>
        </p:sp>
        <p:sp>
          <p:nvSpPr>
            <p:cNvPr id="12" name="TextBox 12"/>
            <p:cNvSpPr txBox="1"/>
            <p:nvPr/>
          </p:nvSpPr>
          <p:spPr>
            <a:xfrm>
              <a:off x="0" y="-38100"/>
              <a:ext cx="616740" cy="225327"/>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10800000">
            <a:off x="6657610" y="7077143"/>
            <a:ext cx="2341686" cy="710879"/>
            <a:chOff x="0" y="0"/>
            <a:chExt cx="616740" cy="187227"/>
          </a:xfrm>
        </p:grpSpPr>
        <p:sp>
          <p:nvSpPr>
            <p:cNvPr id="14" name="Freeform 14"/>
            <p:cNvSpPr/>
            <p:nvPr/>
          </p:nvSpPr>
          <p:spPr>
            <a:xfrm>
              <a:off x="0" y="0"/>
              <a:ext cx="616740" cy="187227"/>
            </a:xfrm>
            <a:custGeom>
              <a:avLst/>
              <a:gdLst/>
              <a:ahLst/>
              <a:cxnLst/>
              <a:rect l="l" t="t" r="r" b="b"/>
              <a:pathLst>
                <a:path w="616740" h="187227">
                  <a:moveTo>
                    <a:pt x="0" y="0"/>
                  </a:moveTo>
                  <a:lnTo>
                    <a:pt x="616740" y="0"/>
                  </a:lnTo>
                  <a:lnTo>
                    <a:pt x="616740" y="187227"/>
                  </a:lnTo>
                  <a:lnTo>
                    <a:pt x="0" y="187227"/>
                  </a:lnTo>
                  <a:close/>
                </a:path>
              </a:pathLst>
            </a:custGeom>
            <a:solidFill>
              <a:srgbClr val="000000">
                <a:alpha val="0"/>
              </a:srgbClr>
            </a:solidFill>
            <a:ln w="38100" cap="sq">
              <a:solidFill>
                <a:srgbClr val="FFFFFF"/>
              </a:solidFill>
              <a:prstDash val="solid"/>
              <a:miter/>
            </a:ln>
          </p:spPr>
        </p:sp>
        <p:sp>
          <p:nvSpPr>
            <p:cNvPr id="15" name="TextBox 15"/>
            <p:cNvSpPr txBox="1"/>
            <p:nvPr/>
          </p:nvSpPr>
          <p:spPr>
            <a:xfrm>
              <a:off x="0" y="-38100"/>
              <a:ext cx="616740" cy="225327"/>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1276413" y="7583395"/>
            <a:ext cx="1561019" cy="1046186"/>
            <a:chOff x="0" y="0"/>
            <a:chExt cx="2081359" cy="1394915"/>
          </a:xfrm>
        </p:grpSpPr>
        <p:sp>
          <p:nvSpPr>
            <p:cNvPr id="17" name="Freeform 17"/>
            <p:cNvSpPr/>
            <p:nvPr/>
          </p:nvSpPr>
          <p:spPr>
            <a:xfrm rot="2700000">
              <a:off x="204281" y="204281"/>
              <a:ext cx="986354" cy="986354"/>
            </a:xfrm>
            <a:custGeom>
              <a:avLst/>
              <a:gdLst/>
              <a:ahLst/>
              <a:cxnLst/>
              <a:rect l="l" t="t" r="r" b="b"/>
              <a:pathLst>
                <a:path w="986354" h="986354">
                  <a:moveTo>
                    <a:pt x="0" y="0"/>
                  </a:moveTo>
                  <a:lnTo>
                    <a:pt x="986353" y="0"/>
                  </a:lnTo>
                  <a:lnTo>
                    <a:pt x="986353" y="986353"/>
                  </a:lnTo>
                  <a:lnTo>
                    <a:pt x="0" y="9863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rot="2700000">
              <a:off x="1315202" y="303203"/>
              <a:ext cx="634705" cy="634705"/>
            </a:xfrm>
            <a:custGeom>
              <a:avLst/>
              <a:gdLst/>
              <a:ahLst/>
              <a:cxnLst/>
              <a:rect l="l" t="t" r="r" b="b"/>
              <a:pathLst>
                <a:path w="634705" h="634705">
                  <a:moveTo>
                    <a:pt x="0" y="0"/>
                  </a:moveTo>
                  <a:lnTo>
                    <a:pt x="634706" y="0"/>
                  </a:lnTo>
                  <a:lnTo>
                    <a:pt x="634706" y="634706"/>
                  </a:lnTo>
                  <a:lnTo>
                    <a:pt x="0" y="634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9" name="TextBox 19"/>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20" name="TextBox 20"/>
          <p:cNvSpPr txBox="1"/>
          <p:nvPr/>
        </p:nvSpPr>
        <p:spPr>
          <a:xfrm>
            <a:off x="1028700" y="8769350"/>
            <a:ext cx="4182320" cy="4254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www.reallygreatsite.com</a:t>
            </a:r>
          </a:p>
        </p:txBody>
      </p:sp>
      <p:sp>
        <p:nvSpPr>
          <p:cNvPr id="21" name="TextBox 21"/>
          <p:cNvSpPr txBox="1"/>
          <p:nvPr/>
        </p:nvSpPr>
        <p:spPr>
          <a:xfrm>
            <a:off x="1040408" y="2274724"/>
            <a:ext cx="8963832" cy="1755774"/>
          </a:xfrm>
          <a:prstGeom prst="rect">
            <a:avLst/>
          </a:prstGeom>
        </p:spPr>
        <p:txBody>
          <a:bodyPr lIns="0" tIns="0" rIns="0" bIns="0" rtlCol="0" anchor="t">
            <a:spAutoFit/>
          </a:bodyPr>
          <a:lstStyle/>
          <a:p>
            <a:pPr algn="l">
              <a:lnSpc>
                <a:spcPts val="14000"/>
              </a:lnSpc>
            </a:pPr>
            <a:r>
              <a:rPr lang="en-US" sz="10000" i="1">
                <a:solidFill>
                  <a:srgbClr val="FFFFFF"/>
                </a:solidFill>
                <a:latin typeface="BP Imperial Bold Italics"/>
                <a:ea typeface="BP Imperial Bold Italics"/>
                <a:cs typeface="BP Imperial Bold Italics"/>
                <a:sym typeface="BP Imperial Bold Italics"/>
              </a:rPr>
              <a:t>VISION AND MISSION</a:t>
            </a:r>
          </a:p>
        </p:txBody>
      </p:sp>
      <p:sp>
        <p:nvSpPr>
          <p:cNvPr id="22" name="TextBox 22"/>
          <p:cNvSpPr txBox="1"/>
          <p:nvPr/>
        </p:nvSpPr>
        <p:spPr>
          <a:xfrm>
            <a:off x="1040408" y="4972970"/>
            <a:ext cx="4618802"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id="23" name="TextBox 23"/>
          <p:cNvSpPr txBox="1"/>
          <p:nvPr/>
        </p:nvSpPr>
        <p:spPr>
          <a:xfrm>
            <a:off x="1040408" y="4459063"/>
            <a:ext cx="2591138" cy="450850"/>
          </a:xfrm>
          <a:prstGeom prst="rect">
            <a:avLst/>
          </a:prstGeom>
        </p:spPr>
        <p:txBody>
          <a:bodyPr lIns="0" tIns="0" rIns="0" bIns="0" rtlCol="0" anchor="t">
            <a:spAutoFit/>
          </a:bodyPr>
          <a:lstStyle/>
          <a:p>
            <a:pPr algn="just">
              <a:lnSpc>
                <a:spcPts val="3739"/>
              </a:lnSpc>
            </a:pPr>
            <a:r>
              <a:rPr lang="en-US" sz="2199" b="1">
                <a:solidFill>
                  <a:srgbClr val="FFFFFF"/>
                </a:solidFill>
                <a:latin typeface="Poppins Bold"/>
                <a:ea typeface="Poppins Bold"/>
                <a:cs typeface="Poppins Bold"/>
                <a:sym typeface="Poppins Bold"/>
              </a:rPr>
              <a:t>Vision</a:t>
            </a:r>
          </a:p>
        </p:txBody>
      </p:sp>
      <p:sp>
        <p:nvSpPr>
          <p:cNvPr id="24" name="TextBox 24"/>
          <p:cNvSpPr txBox="1"/>
          <p:nvPr/>
        </p:nvSpPr>
        <p:spPr>
          <a:xfrm>
            <a:off x="6657610" y="4972970"/>
            <a:ext cx="4618802"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id="25" name="TextBox 25"/>
          <p:cNvSpPr txBox="1"/>
          <p:nvPr/>
        </p:nvSpPr>
        <p:spPr>
          <a:xfrm>
            <a:off x="6657610" y="4459063"/>
            <a:ext cx="2591138" cy="450850"/>
          </a:xfrm>
          <a:prstGeom prst="rect">
            <a:avLst/>
          </a:prstGeom>
        </p:spPr>
        <p:txBody>
          <a:bodyPr lIns="0" tIns="0" rIns="0" bIns="0" rtlCol="0" anchor="t">
            <a:spAutoFit/>
          </a:bodyPr>
          <a:lstStyle/>
          <a:p>
            <a:pPr algn="just">
              <a:lnSpc>
                <a:spcPts val="3739"/>
              </a:lnSpc>
            </a:pPr>
            <a:r>
              <a:rPr lang="en-US" sz="2199" b="1">
                <a:solidFill>
                  <a:srgbClr val="FFFFFF"/>
                </a:solidFill>
                <a:latin typeface="Poppins Bold"/>
                <a:ea typeface="Poppins Bold"/>
                <a:cs typeface="Poppins Bold"/>
                <a:sym typeface="Poppins Bold"/>
              </a:rPr>
              <a:t>Mission</a:t>
            </a:r>
          </a:p>
        </p:txBody>
      </p:sp>
      <p:sp>
        <p:nvSpPr>
          <p:cNvPr id="26" name="TextBox 26"/>
          <p:cNvSpPr txBox="1"/>
          <p:nvPr/>
        </p:nvSpPr>
        <p:spPr>
          <a:xfrm>
            <a:off x="1542321" y="7157945"/>
            <a:ext cx="1546009"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Read More</a:t>
            </a:r>
          </a:p>
        </p:txBody>
      </p:sp>
      <p:sp>
        <p:nvSpPr>
          <p:cNvPr id="27" name="TextBox 27"/>
          <p:cNvSpPr txBox="1"/>
          <p:nvPr/>
        </p:nvSpPr>
        <p:spPr>
          <a:xfrm>
            <a:off x="7034796" y="7157945"/>
            <a:ext cx="1546009"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Read More</a:t>
            </a:r>
          </a:p>
        </p:txBody>
      </p:sp>
      <p:sp>
        <p:nvSpPr>
          <p:cNvPr id="28" name="Freeform 28"/>
          <p:cNvSpPr/>
          <p:nvPr/>
        </p:nvSpPr>
        <p:spPr>
          <a:xfrm rot="2700000">
            <a:off x="5364230" y="1067423"/>
            <a:ext cx="739765" cy="739765"/>
          </a:xfrm>
          <a:custGeom>
            <a:avLst/>
            <a:gdLst/>
            <a:ahLst/>
            <a:cxnLst/>
            <a:rect l="l" t="t" r="r" b="b"/>
            <a:pathLst>
              <a:path w="739765" h="739765">
                <a:moveTo>
                  <a:pt x="0" y="0"/>
                </a:moveTo>
                <a:lnTo>
                  <a:pt x="739765" y="0"/>
                </a:lnTo>
                <a:lnTo>
                  <a:pt x="739765" y="739766"/>
                </a:lnTo>
                <a:lnTo>
                  <a:pt x="0" y="739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29"/>
          <p:cNvSpPr/>
          <p:nvPr/>
        </p:nvSpPr>
        <p:spPr>
          <a:xfrm rot="2700000">
            <a:off x="4743759" y="1127289"/>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66005C">
                <a:alpha val="100000"/>
              </a:srgbClr>
            </a:gs>
            <a:gs pos="50000">
              <a:srgbClr val="5B0066">
                <a:alpha val="100000"/>
              </a:srgbClr>
            </a:gs>
            <a:gs pos="100000">
              <a:srgbClr val="8886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10800000">
            <a:off x="9303301" y="6587102"/>
            <a:ext cx="2341686" cy="710879"/>
            <a:chOff x="0" y="0"/>
            <a:chExt cx="616740" cy="187227"/>
          </a:xfrm>
        </p:grpSpPr>
        <p:sp>
          <p:nvSpPr>
            <p:cNvPr id="6" name="Freeform 6"/>
            <p:cNvSpPr/>
            <p:nvPr/>
          </p:nvSpPr>
          <p:spPr>
            <a:xfrm>
              <a:off x="0" y="0"/>
              <a:ext cx="616740" cy="187227"/>
            </a:xfrm>
            <a:custGeom>
              <a:avLst/>
              <a:gdLst/>
              <a:ahLst/>
              <a:cxnLst/>
              <a:rect l="l" t="t" r="r" b="b"/>
              <a:pathLst>
                <a:path w="616740" h="187227">
                  <a:moveTo>
                    <a:pt x="0" y="0"/>
                  </a:moveTo>
                  <a:lnTo>
                    <a:pt x="616740" y="0"/>
                  </a:lnTo>
                  <a:lnTo>
                    <a:pt x="616740" y="187227"/>
                  </a:lnTo>
                  <a:lnTo>
                    <a:pt x="0" y="187227"/>
                  </a:lnTo>
                  <a:close/>
                </a:path>
              </a:pathLst>
            </a:custGeom>
            <a:solidFill>
              <a:srgbClr val="000000">
                <a:alpha val="0"/>
              </a:srgbClr>
            </a:solidFill>
            <a:ln w="38100" cap="sq">
              <a:solidFill>
                <a:srgbClr val="FFFFFF"/>
              </a:solidFill>
              <a:prstDash val="solid"/>
              <a:miter/>
            </a:ln>
          </p:spPr>
        </p:sp>
        <p:sp>
          <p:nvSpPr>
            <p:cNvPr id="7" name="TextBox 7"/>
            <p:cNvSpPr txBox="1"/>
            <p:nvPr/>
          </p:nvSpPr>
          <p:spPr>
            <a:xfrm>
              <a:off x="0" y="-38100"/>
              <a:ext cx="616740" cy="22532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273111" y="3027925"/>
            <a:ext cx="7181489" cy="4143379"/>
            <a:chOff x="0" y="0"/>
            <a:chExt cx="1891421" cy="1091260"/>
          </a:xfrm>
        </p:grpSpPr>
        <p:sp>
          <p:nvSpPr>
            <p:cNvPr id="9" name="Freeform 9"/>
            <p:cNvSpPr/>
            <p:nvPr/>
          </p:nvSpPr>
          <p:spPr>
            <a:xfrm>
              <a:off x="0" y="0"/>
              <a:ext cx="1891421" cy="1091260"/>
            </a:xfrm>
            <a:custGeom>
              <a:avLst/>
              <a:gdLst/>
              <a:ahLst/>
              <a:cxnLst/>
              <a:rect l="l" t="t" r="r" b="b"/>
              <a:pathLst>
                <a:path w="1891421" h="1091260">
                  <a:moveTo>
                    <a:pt x="0" y="0"/>
                  </a:moveTo>
                  <a:lnTo>
                    <a:pt x="1891421" y="0"/>
                  </a:lnTo>
                  <a:lnTo>
                    <a:pt x="1891421" y="1091260"/>
                  </a:lnTo>
                  <a:lnTo>
                    <a:pt x="0" y="1091260"/>
                  </a:lnTo>
                  <a:close/>
                </a:path>
              </a:pathLst>
            </a:custGeom>
            <a:gradFill rotWithShape="1">
              <a:gsLst>
                <a:gs pos="0">
                  <a:srgbClr val="744FA1">
                    <a:alpha val="100000"/>
                  </a:srgbClr>
                </a:gs>
                <a:gs pos="100000">
                  <a:srgbClr val="D24F9A">
                    <a:alpha val="100000"/>
                  </a:srgbClr>
                </a:gs>
              </a:gsLst>
              <a:lin ang="0"/>
            </a:gradFill>
          </p:spPr>
        </p:sp>
        <p:sp>
          <p:nvSpPr>
            <p:cNvPr id="10" name="TextBox 10"/>
            <p:cNvSpPr txBox="1"/>
            <p:nvPr/>
          </p:nvSpPr>
          <p:spPr>
            <a:xfrm>
              <a:off x="0" y="-123825"/>
              <a:ext cx="1891421" cy="1215085"/>
            </a:xfrm>
            <a:prstGeom prst="rect">
              <a:avLst/>
            </a:prstGeom>
          </p:spPr>
          <p:txBody>
            <a:bodyPr lIns="50800" tIns="50800" rIns="50800" bIns="50800" rtlCol="0" anchor="ctr"/>
            <a:lstStyle/>
            <a:p>
              <a:pPr algn="ctr">
                <a:lnSpc>
                  <a:spcPts val="3400"/>
                </a:lnSpc>
              </a:pPr>
              <a:endParaRPr/>
            </a:p>
          </p:txBody>
        </p:sp>
      </p:grpSp>
      <p:grpSp>
        <p:nvGrpSpPr>
          <p:cNvPr id="11" name="Group 11"/>
          <p:cNvGrpSpPr/>
          <p:nvPr/>
        </p:nvGrpSpPr>
        <p:grpSpPr>
          <a:xfrm>
            <a:off x="-273111" y="2353404"/>
            <a:ext cx="4476375" cy="2517448"/>
            <a:chOff x="0" y="0"/>
            <a:chExt cx="693508" cy="390019"/>
          </a:xfrm>
        </p:grpSpPr>
        <p:sp>
          <p:nvSpPr>
            <p:cNvPr id="12" name="Freeform 12"/>
            <p:cNvSpPr/>
            <p:nvPr/>
          </p:nvSpPr>
          <p:spPr>
            <a:xfrm>
              <a:off x="0" y="0"/>
              <a:ext cx="693508" cy="390019"/>
            </a:xfrm>
            <a:custGeom>
              <a:avLst/>
              <a:gdLst/>
              <a:ahLst/>
              <a:cxnLst/>
              <a:rect l="l" t="t" r="r" b="b"/>
              <a:pathLst>
                <a:path w="693508" h="390019">
                  <a:moveTo>
                    <a:pt x="0" y="0"/>
                  </a:moveTo>
                  <a:lnTo>
                    <a:pt x="693508" y="0"/>
                  </a:lnTo>
                  <a:lnTo>
                    <a:pt x="693508" y="390019"/>
                  </a:lnTo>
                  <a:lnTo>
                    <a:pt x="0" y="390019"/>
                  </a:lnTo>
                  <a:close/>
                </a:path>
              </a:pathLst>
            </a:custGeom>
            <a:blipFill>
              <a:blip r:embed="rId8"/>
              <a:stretch>
                <a:fillRect t="-10" b="-10"/>
              </a:stretch>
            </a:blipFill>
          </p:spPr>
        </p:sp>
      </p:grpSp>
      <p:sp>
        <p:nvSpPr>
          <p:cNvPr id="13" name="TextBox 13"/>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14" name="TextBox 14"/>
          <p:cNvSpPr txBox="1"/>
          <p:nvPr/>
        </p:nvSpPr>
        <p:spPr>
          <a:xfrm>
            <a:off x="1028700" y="8769350"/>
            <a:ext cx="4182320" cy="425450"/>
          </a:xfrm>
          <a:prstGeom prst="rect">
            <a:avLst/>
          </a:prstGeom>
        </p:spPr>
        <p:txBody>
          <a:bodyPr lIns="0" tIns="0" rIns="0" bIns="0" rtlCol="0" anchor="t">
            <a:spAutoFit/>
          </a:bodyPr>
          <a:lstStyle/>
          <a:p>
            <a:pPr algn="just">
              <a:lnSpc>
                <a:spcPts val="3400"/>
              </a:lnSpc>
            </a:pPr>
            <a:r>
              <a:rPr lang="en-US" sz="2000" dirty="0">
                <a:solidFill>
                  <a:srgbClr val="FFFFFF"/>
                </a:solidFill>
                <a:latin typeface="Poppins"/>
                <a:ea typeface="Poppins"/>
                <a:cs typeface="Poppins"/>
                <a:sym typeface="Poppins"/>
              </a:rPr>
              <a:t>www.reallygreatsite.com</a:t>
            </a:r>
          </a:p>
        </p:txBody>
      </p:sp>
      <p:sp>
        <p:nvSpPr>
          <p:cNvPr id="15" name="TextBox 15"/>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dirty="0">
                <a:solidFill>
                  <a:srgbClr val="FFFFFF"/>
                </a:solidFill>
                <a:latin typeface="Poppins"/>
                <a:ea typeface="Poppins"/>
                <a:cs typeface="Poppins"/>
                <a:sym typeface="Poppins"/>
              </a:rPr>
              <a:t>Search Presentation</a:t>
            </a:r>
          </a:p>
        </p:txBody>
      </p:sp>
      <p:sp>
        <p:nvSpPr>
          <p:cNvPr id="16" name="TextBox 16"/>
          <p:cNvSpPr txBox="1"/>
          <p:nvPr/>
        </p:nvSpPr>
        <p:spPr>
          <a:xfrm>
            <a:off x="9303301" y="2115279"/>
            <a:ext cx="6801582" cy="1755774"/>
          </a:xfrm>
          <a:prstGeom prst="rect">
            <a:avLst/>
          </a:prstGeom>
        </p:spPr>
        <p:txBody>
          <a:bodyPr lIns="0" tIns="0" rIns="0" bIns="0" rtlCol="0" anchor="t">
            <a:spAutoFit/>
          </a:bodyPr>
          <a:lstStyle/>
          <a:p>
            <a:pPr algn="l">
              <a:lnSpc>
                <a:spcPts val="14000"/>
              </a:lnSpc>
            </a:pPr>
            <a:r>
              <a:rPr lang="en-US" sz="10000" i="1">
                <a:solidFill>
                  <a:srgbClr val="FFFFFF"/>
                </a:solidFill>
                <a:latin typeface="BP Imperial Bold Italics"/>
                <a:ea typeface="BP Imperial Bold Italics"/>
                <a:cs typeface="BP Imperial Bold Italics"/>
                <a:sym typeface="BP Imperial Bold Italics"/>
              </a:rPr>
              <a:t>OUR PORTFOLIO</a:t>
            </a:r>
          </a:p>
        </p:txBody>
      </p:sp>
      <p:sp>
        <p:nvSpPr>
          <p:cNvPr id="17" name="TextBox 17"/>
          <p:cNvSpPr txBox="1"/>
          <p:nvPr/>
        </p:nvSpPr>
        <p:spPr>
          <a:xfrm>
            <a:off x="9303301" y="4097190"/>
            <a:ext cx="6801582"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Etiam vehicula hendrerit aliquet. Donec sed nulla dapibus.</a:t>
            </a:r>
          </a:p>
        </p:txBody>
      </p:sp>
      <p:sp>
        <p:nvSpPr>
          <p:cNvPr id="18" name="TextBox 18"/>
          <p:cNvSpPr txBox="1"/>
          <p:nvPr/>
        </p:nvSpPr>
        <p:spPr>
          <a:xfrm>
            <a:off x="9680487" y="6667904"/>
            <a:ext cx="1546009"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Read More</a:t>
            </a:r>
          </a:p>
        </p:txBody>
      </p:sp>
      <p:grpSp>
        <p:nvGrpSpPr>
          <p:cNvPr id="19" name="Group 19"/>
          <p:cNvGrpSpPr/>
          <p:nvPr/>
        </p:nvGrpSpPr>
        <p:grpSpPr>
          <a:xfrm>
            <a:off x="-273111" y="5328378"/>
            <a:ext cx="4476375" cy="2517448"/>
            <a:chOff x="0" y="0"/>
            <a:chExt cx="693508" cy="390019"/>
          </a:xfrm>
        </p:grpSpPr>
        <p:sp>
          <p:nvSpPr>
            <p:cNvPr id="20" name="Freeform 20"/>
            <p:cNvSpPr/>
            <p:nvPr/>
          </p:nvSpPr>
          <p:spPr>
            <a:xfrm>
              <a:off x="0" y="0"/>
              <a:ext cx="693508" cy="390019"/>
            </a:xfrm>
            <a:custGeom>
              <a:avLst/>
              <a:gdLst/>
              <a:ahLst/>
              <a:cxnLst/>
              <a:rect l="l" t="t" r="r" b="b"/>
              <a:pathLst>
                <a:path w="693508" h="390019">
                  <a:moveTo>
                    <a:pt x="0" y="0"/>
                  </a:moveTo>
                  <a:lnTo>
                    <a:pt x="693508" y="0"/>
                  </a:lnTo>
                  <a:lnTo>
                    <a:pt x="693508" y="390019"/>
                  </a:lnTo>
                  <a:lnTo>
                    <a:pt x="0" y="390019"/>
                  </a:lnTo>
                  <a:close/>
                </a:path>
              </a:pathLst>
            </a:custGeom>
            <a:blipFill>
              <a:blip r:embed="rId9"/>
              <a:stretch>
                <a:fillRect t="-10" b="-10"/>
              </a:stretch>
            </a:blipFill>
          </p:spPr>
        </p:sp>
      </p:grpSp>
      <p:grpSp>
        <p:nvGrpSpPr>
          <p:cNvPr id="21" name="Group 21"/>
          <p:cNvGrpSpPr/>
          <p:nvPr/>
        </p:nvGrpSpPr>
        <p:grpSpPr>
          <a:xfrm>
            <a:off x="4611498" y="2353404"/>
            <a:ext cx="3201857" cy="5492422"/>
            <a:chOff x="0" y="0"/>
            <a:chExt cx="496052" cy="850920"/>
          </a:xfrm>
        </p:grpSpPr>
        <p:sp>
          <p:nvSpPr>
            <p:cNvPr id="22" name="Freeform 22"/>
            <p:cNvSpPr/>
            <p:nvPr/>
          </p:nvSpPr>
          <p:spPr>
            <a:xfrm>
              <a:off x="0" y="0"/>
              <a:ext cx="496052" cy="850920"/>
            </a:xfrm>
            <a:custGeom>
              <a:avLst/>
              <a:gdLst/>
              <a:ahLst/>
              <a:cxnLst/>
              <a:rect l="l" t="t" r="r" b="b"/>
              <a:pathLst>
                <a:path w="496052" h="850920">
                  <a:moveTo>
                    <a:pt x="0" y="0"/>
                  </a:moveTo>
                  <a:lnTo>
                    <a:pt x="496052" y="0"/>
                  </a:lnTo>
                  <a:lnTo>
                    <a:pt x="496052" y="850920"/>
                  </a:lnTo>
                  <a:lnTo>
                    <a:pt x="0" y="850920"/>
                  </a:lnTo>
                  <a:close/>
                </a:path>
              </a:pathLst>
            </a:custGeom>
            <a:blipFill>
              <a:blip r:embed="rId10"/>
              <a:stretch>
                <a:fillRect l="-7143" r="-7143"/>
              </a:stretch>
            </a:blipFill>
          </p:spPr>
        </p:sp>
      </p:grpSp>
      <p:grpSp>
        <p:nvGrpSpPr>
          <p:cNvPr id="23" name="Group 23"/>
          <p:cNvGrpSpPr/>
          <p:nvPr/>
        </p:nvGrpSpPr>
        <p:grpSpPr>
          <a:xfrm>
            <a:off x="13130887" y="6799640"/>
            <a:ext cx="1561019" cy="1046186"/>
            <a:chOff x="0" y="0"/>
            <a:chExt cx="2081359" cy="1394915"/>
          </a:xfrm>
        </p:grpSpPr>
        <p:sp>
          <p:nvSpPr>
            <p:cNvPr id="24" name="Freeform 24"/>
            <p:cNvSpPr/>
            <p:nvPr/>
          </p:nvSpPr>
          <p:spPr>
            <a:xfrm rot="2700000">
              <a:off x="204281" y="204281"/>
              <a:ext cx="986354" cy="986354"/>
            </a:xfrm>
            <a:custGeom>
              <a:avLst/>
              <a:gdLst/>
              <a:ahLst/>
              <a:cxnLst/>
              <a:rect l="l" t="t" r="r" b="b"/>
              <a:pathLst>
                <a:path w="986354" h="986354">
                  <a:moveTo>
                    <a:pt x="0" y="0"/>
                  </a:moveTo>
                  <a:lnTo>
                    <a:pt x="986353" y="0"/>
                  </a:lnTo>
                  <a:lnTo>
                    <a:pt x="986353" y="986353"/>
                  </a:lnTo>
                  <a:lnTo>
                    <a:pt x="0" y="986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rot="2700000">
              <a:off x="1315202" y="303203"/>
              <a:ext cx="634705" cy="634705"/>
            </a:xfrm>
            <a:custGeom>
              <a:avLst/>
              <a:gdLst/>
              <a:ahLst/>
              <a:cxnLst/>
              <a:rect l="l" t="t" r="r" b="b"/>
              <a:pathLst>
                <a:path w="634705" h="634705">
                  <a:moveTo>
                    <a:pt x="0" y="0"/>
                  </a:moveTo>
                  <a:lnTo>
                    <a:pt x="634706" y="0"/>
                  </a:lnTo>
                  <a:lnTo>
                    <a:pt x="634706" y="634706"/>
                  </a:lnTo>
                  <a:lnTo>
                    <a:pt x="0" y="6347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544</Words>
  <Application>Microsoft Office PowerPoint</Application>
  <PresentationFormat>Personalizado</PresentationFormat>
  <Paragraphs>105</Paragraphs>
  <Slides>12</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vt:i4>
      </vt:variant>
    </vt:vector>
  </HeadingPairs>
  <TitlesOfParts>
    <vt:vector size="18" baseType="lpstr">
      <vt:lpstr>Poppins</vt:lpstr>
      <vt:lpstr>Poppins Bold</vt:lpstr>
      <vt:lpstr>Arial</vt:lpstr>
      <vt:lpstr>Calibri</vt:lpstr>
      <vt:lpstr>BP Imperial Bold Italics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Gradient Esport Game Presentation</dc:title>
  <dc:creator>Andrés Miguel Zaragoza Quintero</dc:creator>
  <cp:lastModifiedBy>Andrés Miguel Zaragoza Quintero</cp:lastModifiedBy>
  <cp:revision>2</cp:revision>
  <dcterms:created xsi:type="dcterms:W3CDTF">2006-08-16T00:00:00Z</dcterms:created>
  <dcterms:modified xsi:type="dcterms:W3CDTF">2025-01-07T22:00:16Z</dcterms:modified>
  <dc:identifier>DAGbjaTZjPo</dc:identifier>
</cp:coreProperties>
</file>